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25"/>
  </p:notesMasterIdLst>
  <p:handoutMasterIdLst>
    <p:handoutMasterId r:id="rId26"/>
  </p:handoutMasterIdLst>
  <p:sldIdLst>
    <p:sldId id="2147480127" r:id="rId4"/>
    <p:sldId id="2147483423" r:id="rId5"/>
    <p:sldId id="2147482186" r:id="rId6"/>
    <p:sldId id="2147483412" r:id="rId7"/>
    <p:sldId id="2147483413" r:id="rId8"/>
    <p:sldId id="2147483378" r:id="rId9"/>
    <p:sldId id="2147483379" r:id="rId10"/>
    <p:sldId id="2147483380" r:id="rId11"/>
    <p:sldId id="2147483381" r:id="rId12"/>
    <p:sldId id="2147483382" r:id="rId13"/>
    <p:sldId id="2147482497" r:id="rId14"/>
    <p:sldId id="2147483386" r:id="rId15"/>
    <p:sldId id="2147483391" r:id="rId16"/>
    <p:sldId id="2147483392" r:id="rId17"/>
    <p:sldId id="2147483424" r:id="rId18"/>
    <p:sldId id="2147480129" r:id="rId19"/>
    <p:sldId id="2147483399" r:id="rId20"/>
    <p:sldId id="2147483410" r:id="rId21"/>
    <p:sldId id="2147483422" r:id="rId22"/>
    <p:sldId id="2147483411" r:id="rId23"/>
    <p:sldId id="214748012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7"/>
            <p14:sldId id="2147483423"/>
            <p14:sldId id="2147482186"/>
            <p14:sldId id="2147483412"/>
            <p14:sldId id="2147483413"/>
            <p14:sldId id="2147483378"/>
            <p14:sldId id="2147483379"/>
            <p14:sldId id="2147483380"/>
            <p14:sldId id="2147483381"/>
            <p14:sldId id="2147483382"/>
            <p14:sldId id="2147482497"/>
            <p14:sldId id="2147483386"/>
            <p14:sldId id="2147483391"/>
            <p14:sldId id="2147483392"/>
            <p14:sldId id="2147483424"/>
            <p14:sldId id="2147480129"/>
            <p14:sldId id="2147483399"/>
            <p14:sldId id="2147483410"/>
            <p14:sldId id="2147483422"/>
            <p14:sldId id="2147483411"/>
          </p14:sldIdLst>
        </p14:section>
        <p14:section name="CTA" id="{9946D97F-7976-434D-A7C5-F41CEA3EA6FE}">
          <p14:sldIdLst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C3F"/>
    <a:srgbClr val="7B17F8"/>
    <a:srgbClr val="B2A1E8"/>
    <a:srgbClr val="C914BA"/>
    <a:srgbClr val="B01EC5"/>
    <a:srgbClr val="403BDF"/>
    <a:srgbClr val="8D28CF"/>
    <a:srgbClr val="C316BA"/>
    <a:srgbClr val="9D25CA"/>
    <a:srgbClr val="8A1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3492A6-EF75-4C7B-923F-50CBB55AB423}" v="1" dt="2024-08-07T19:03:04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66182" autoAdjust="0"/>
  </p:normalViewPr>
  <p:slideViewPr>
    <p:cSldViewPr snapToGrid="0">
      <p:cViewPr varScale="1">
        <p:scale>
          <a:sx n="73" d="100"/>
          <a:sy n="73" d="100"/>
        </p:scale>
        <p:origin x="199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8/7/2024 12:02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8/7/2024 11:59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116046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31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304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8/7/2024 11:59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57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37415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8/7/2024 11:59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184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8/7/2024 11:59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9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0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you want to get started, Try Teams Toolkit and the AI Library today.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39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48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8/7/2024 11:59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A4A14-BED5-4093-A366-2B32FC7F81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106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7A4A14-BED5-4093-A366-2B32FC7F81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2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3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9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4A14-BED5-4093-A366-2B32FC7F81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614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  <p:sldLayoutId id="2147485769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-ai-rep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aka.ms/teams-card-starters" TargetMode="External"/><Relationship Id="rId4" Type="http://schemas.openxmlformats.org/officeDocument/2006/relationships/hyperlink" Target="https://aka.ms/powered-by-a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540075"/>
            <a:ext cx="6367270" cy="3805401"/>
          </a:xfrm>
        </p:spPr>
        <p:txBody>
          <a:bodyPr/>
          <a:lstStyle/>
          <a:p>
            <a:r>
              <a:rPr lang="en-US">
                <a:latin typeface="Open Sans ExtraBold"/>
                <a:ea typeface="Open Sans ExtraBold"/>
                <a:cs typeface="Open Sans ExtraBold"/>
              </a:rPr>
              <a:t>Build your own copilot with Teams AI Library and .NET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694291"/>
            <a:ext cx="5430837" cy="609398"/>
          </a:xfrm>
        </p:spPr>
        <p:txBody>
          <a:bodyPr/>
          <a:lstStyle/>
          <a:p>
            <a:r>
              <a:rPr lang="en-US">
                <a:latin typeface="Open Sans ExtraBold"/>
                <a:ea typeface="Open Sans ExtraBold"/>
                <a:cs typeface="Open Sans ExtraBold"/>
              </a:rPr>
              <a:t>Ayça Baş</a:t>
            </a:r>
          </a:p>
          <a:p>
            <a:r>
              <a:rPr lang="en-US">
                <a:latin typeface="Open Sans ExtraBold"/>
                <a:ea typeface="Open Sans ExtraBold"/>
                <a:cs typeface="Open Sans ExtraBold"/>
              </a:rPr>
              <a:t>John Miller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Teams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43A0D7-504F-3172-3279-C9E30EBD679B}"/>
              </a:ext>
            </a:extLst>
          </p:cNvPr>
          <p:cNvSpPr txBox="1"/>
          <p:nvPr/>
        </p:nvSpPr>
        <p:spPr>
          <a:xfrm>
            <a:off x="3084750" y="3315871"/>
            <a:ext cx="4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C79C8-2E0C-3B7A-489D-FAF4438959EC}"/>
              </a:ext>
            </a:extLst>
          </p:cNvPr>
          <p:cNvSpPr/>
          <p:nvPr/>
        </p:nvSpPr>
        <p:spPr>
          <a:xfrm>
            <a:off x="6527892" y="4478437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10000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Model: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Orchestrators, foundational models, and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1264B-F8F3-E764-EB98-A4635AFD950D}"/>
              </a:ext>
            </a:extLst>
          </p:cNvPr>
          <p:cNvCxnSpPr>
            <a:cxnSpLocks/>
          </p:cNvCxnSpPr>
          <p:nvPr/>
        </p:nvCxnSpPr>
        <p:spPr>
          <a:xfrm flipH="1">
            <a:off x="6294003" y="4998726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C2FEF7-E12D-C6BD-320B-CAA86B79DAB5}"/>
              </a:ext>
            </a:extLst>
          </p:cNvPr>
          <p:cNvSpPr/>
          <p:nvPr/>
        </p:nvSpPr>
        <p:spPr>
          <a:xfrm>
            <a:off x="6527892" y="2943126"/>
            <a:ext cx="5086166" cy="1342012"/>
          </a:xfrm>
          <a:prstGeom prst="roundRect">
            <a:avLst>
              <a:gd name="adj" fmla="val 11426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Conversational Interface: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Instructions, Actions, Handlers, </a:t>
            </a:r>
            <a:br>
              <a:rPr lang="en-US" sz="1600">
                <a:solidFill>
                  <a:srgbClr val="170C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Triggers, and Intent Detection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4CCC3-EE15-A89C-8953-3B44FAE75F97}"/>
              </a:ext>
            </a:extLst>
          </p:cNvPr>
          <p:cNvCxnSpPr>
            <a:cxnSpLocks/>
          </p:cNvCxnSpPr>
          <p:nvPr/>
        </p:nvCxnSpPr>
        <p:spPr>
          <a:xfrm flipH="1">
            <a:off x="6294003" y="3614131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1590C4-684F-32FD-4E5A-06C66AD6D0E4}"/>
              </a:ext>
            </a:extLst>
          </p:cNvPr>
          <p:cNvSpPr txBox="1"/>
          <p:nvPr/>
        </p:nvSpPr>
        <p:spPr>
          <a:xfrm>
            <a:off x="584200" y="5819135"/>
            <a:ext cx="5494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Segoe UI Light"/>
                <a:cs typeface="Segoe UI Light"/>
              </a:rPr>
              <a:t>.NET, JS, Python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59E3E8-4645-E049-9DFE-49782102F911}"/>
              </a:ext>
            </a:extLst>
          </p:cNvPr>
          <p:cNvSpPr/>
          <p:nvPr/>
        </p:nvSpPr>
        <p:spPr>
          <a:xfrm>
            <a:off x="6515682" y="1696469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8661C5">
                        <a:lumMod val="89000"/>
                        <a:lumOff val="11000"/>
                      </a:srgbClr>
                    </a:gs>
                    <a:gs pos="100000">
                      <a:srgbClr val="5B5FC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UX: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Streaming, Citations, Feedback Looping, and more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60FFE-260F-25C9-6396-DA79175D0154}"/>
              </a:ext>
            </a:extLst>
          </p:cNvPr>
          <p:cNvCxnSpPr>
            <a:cxnSpLocks/>
          </p:cNvCxnSpPr>
          <p:nvPr/>
        </p:nvCxnSpPr>
        <p:spPr>
          <a:xfrm flipH="1">
            <a:off x="6281793" y="2216758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537630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0240-7423-E61D-172B-A14A2EC5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FEE97-A187-3276-E50E-0B76EFEB4A78}"/>
              </a:ext>
            </a:extLst>
          </p:cNvPr>
          <p:cNvSpPr txBox="1"/>
          <p:nvPr/>
        </p:nvSpPr>
        <p:spPr>
          <a:xfrm>
            <a:off x="1233011" y="3904628"/>
            <a:ext cx="2834640" cy="110799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  <a:t>Bots use a primitive list of declared commands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2ADD5-05C9-BEF1-3E12-484238C36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3131" y="265011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F7D0-6548-8EAC-7AD5-BAA00A06BAC6}"/>
              </a:ext>
            </a:extLst>
          </p:cNvPr>
          <p:cNvSpPr txBox="1"/>
          <p:nvPr/>
        </p:nvSpPr>
        <p:spPr>
          <a:xfrm>
            <a:off x="4807528" y="3904628"/>
            <a:ext cx="257694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No understanding </a:t>
            </a:r>
            <a:b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</a:b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of app skills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ACC849-A1C0-2BCB-DFC8-D055060C9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38800" y="2650119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 err="1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88421-02E7-273A-70A0-6E0B2B27962E}"/>
              </a:ext>
            </a:extLst>
          </p:cNvPr>
          <p:cNvSpPr txBox="1"/>
          <p:nvPr/>
        </p:nvSpPr>
        <p:spPr>
          <a:xfrm>
            <a:off x="8253197" y="3904628"/>
            <a:ext cx="257694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Hard to utilize user intention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53649D-ACEF-C8D6-4D42-CA808138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84469" y="265011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 err="1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3328EA-CBCF-C697-580F-E5DFF04581C2}"/>
              </a:ext>
            </a:extLst>
          </p:cNvPr>
          <p:cNvSpPr/>
          <p:nvPr/>
        </p:nvSpPr>
        <p:spPr bwMode="auto">
          <a:xfrm>
            <a:off x="98006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D7B57D-86E5-C3C1-5307-F7760D27BF1D}"/>
              </a:ext>
            </a:extLst>
          </p:cNvPr>
          <p:cNvSpPr/>
          <p:nvPr/>
        </p:nvSpPr>
        <p:spPr bwMode="auto">
          <a:xfrm>
            <a:off x="444471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9A67A6-C95F-83DE-8246-313DDC2662DC}"/>
              </a:ext>
            </a:extLst>
          </p:cNvPr>
          <p:cNvSpPr/>
          <p:nvPr/>
        </p:nvSpPr>
        <p:spPr bwMode="auto">
          <a:xfrm>
            <a:off x="790936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9F8712E-64A2-44E4-559F-36C9B8FE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6245" y="2823232"/>
            <a:ext cx="568172" cy="5681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5B7DA47-9A2D-0005-B9EC-D3440956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1914" y="2823233"/>
            <a:ext cx="568172" cy="568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BE2EC1-B93C-5A47-B5FB-D437DFB22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7583" y="2823232"/>
            <a:ext cx="568172" cy="5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8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7.40741E-7 L 2.29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1.48148E-6 L 2.2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7.40741E-7 L -2.29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1.85185E-6 L -2.08333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7.40741E-7 L 2.29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7.40741E-7 L -2.083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0240-7423-E61D-172B-A14A2EC5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>
              <a:defRPr/>
            </a:pPr>
            <a:r>
              <a:rPr lang="en-US"/>
              <a:t>With the Teams AI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FEE97-A187-3276-E50E-0B76EFEB4A78}"/>
              </a:ext>
            </a:extLst>
          </p:cNvPr>
          <p:cNvSpPr txBox="1"/>
          <p:nvPr/>
        </p:nvSpPr>
        <p:spPr>
          <a:xfrm>
            <a:off x="935374" y="3904628"/>
            <a:ext cx="3429914" cy="147732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  <a:t>Bots are </a:t>
            </a:r>
            <a:b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</a:b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  <a:t>evolving to be conversational </a:t>
            </a:r>
            <a:b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</a:b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Segoe UI Semibold"/>
              </a:rPr>
              <a:t>copilots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E2ADD5-05C9-BEF1-3E12-484238C36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93131" y="265011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AF7D0-6548-8EAC-7AD5-BAA00A06BAC6}"/>
              </a:ext>
            </a:extLst>
          </p:cNvPr>
          <p:cNvSpPr txBox="1"/>
          <p:nvPr/>
        </p:nvSpPr>
        <p:spPr>
          <a:xfrm>
            <a:off x="4807528" y="3904628"/>
            <a:ext cx="257694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Apps can </a:t>
            </a:r>
            <a:b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</a:b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register skills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ACC849-A1C0-2BCB-DFC8-D055060C9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38800" y="2650119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 err="1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88421-02E7-273A-70A0-6E0B2B27962E}"/>
              </a:ext>
            </a:extLst>
          </p:cNvPr>
          <p:cNvSpPr txBox="1"/>
          <p:nvPr/>
        </p:nvSpPr>
        <p:spPr>
          <a:xfrm>
            <a:off x="8253197" y="3904628"/>
            <a:ext cx="2576945" cy="110799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Extract user intent from natural language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53649D-ACEF-C8D6-4D42-CA808138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84469" y="265011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700" err="1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3328EA-CBCF-C697-580F-E5DFF04581C2}"/>
              </a:ext>
            </a:extLst>
          </p:cNvPr>
          <p:cNvSpPr/>
          <p:nvPr/>
        </p:nvSpPr>
        <p:spPr bwMode="auto">
          <a:xfrm>
            <a:off x="98006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D7B57D-86E5-C3C1-5307-F7760D27BF1D}"/>
              </a:ext>
            </a:extLst>
          </p:cNvPr>
          <p:cNvSpPr/>
          <p:nvPr/>
        </p:nvSpPr>
        <p:spPr bwMode="auto">
          <a:xfrm>
            <a:off x="444471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9A67A6-C95F-83DE-8246-313DDC2662DC}"/>
              </a:ext>
            </a:extLst>
          </p:cNvPr>
          <p:cNvSpPr/>
          <p:nvPr/>
        </p:nvSpPr>
        <p:spPr bwMode="auto">
          <a:xfrm>
            <a:off x="7909369" y="1714500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raphic 153" descr="chat bubbles">
            <a:extLst>
              <a:ext uri="{FF2B5EF4-FFF2-40B4-BE49-F238E27FC236}">
                <a16:creationId xmlns:a16="http://schemas.microsoft.com/office/drawing/2014/main" id="{EADFD437-4A3B-4619-27C2-8D7FB14A9C2A}"/>
              </a:ext>
            </a:extLst>
          </p:cNvPr>
          <p:cNvSpPr>
            <a:spLocks noChangeAspect="1"/>
          </p:cNvSpPr>
          <p:nvPr/>
        </p:nvSpPr>
        <p:spPr>
          <a:xfrm>
            <a:off x="2390812" y="2871383"/>
            <a:ext cx="519038" cy="471870"/>
          </a:xfrm>
          <a:custGeom>
            <a:avLst/>
            <a:gdLst>
              <a:gd name="connsiteX0" fmla="*/ 142875 w 382205"/>
              <a:gd name="connsiteY0" fmla="*/ 0 h 342978"/>
              <a:gd name="connsiteX1" fmla="*/ 0 w 382205"/>
              <a:gd name="connsiteY1" fmla="*/ 142875 h 342978"/>
              <a:gd name="connsiteX2" fmla="*/ 13399 w 382205"/>
              <a:gd name="connsiteY2" fmla="*/ 203357 h 342978"/>
              <a:gd name="connsiteX3" fmla="*/ 414 w 382205"/>
              <a:gd name="connsiteY3" fmla="*/ 263220 h 342978"/>
              <a:gd name="connsiteX4" fmla="*/ 22383 w 382205"/>
              <a:gd name="connsiteY4" fmla="*/ 285512 h 342978"/>
              <a:gd name="connsiteX5" fmla="*/ 84038 w 382205"/>
              <a:gd name="connsiteY5" fmla="*/ 273107 h 342978"/>
              <a:gd name="connsiteX6" fmla="*/ 142875 w 382205"/>
              <a:gd name="connsiteY6" fmla="*/ 285750 h 342978"/>
              <a:gd name="connsiteX7" fmla="*/ 285750 w 382205"/>
              <a:gd name="connsiteY7" fmla="*/ 142875 h 342978"/>
              <a:gd name="connsiteX8" fmla="*/ 142875 w 382205"/>
              <a:gd name="connsiteY8" fmla="*/ 0 h 342978"/>
              <a:gd name="connsiteX9" fmla="*/ 142149 w 382205"/>
              <a:gd name="connsiteY9" fmla="*/ 304792 h 342978"/>
              <a:gd name="connsiteX10" fmla="*/ 239298 w 382205"/>
              <a:gd name="connsiteY10" fmla="*/ 342904 h 342978"/>
              <a:gd name="connsiteX11" fmla="*/ 298123 w 382205"/>
              <a:gd name="connsiteY11" fmla="*/ 330266 h 342978"/>
              <a:gd name="connsiteX12" fmla="*/ 353625 w 382205"/>
              <a:gd name="connsiteY12" fmla="*/ 342460 h 342978"/>
              <a:gd name="connsiteX13" fmla="*/ 381579 w 382205"/>
              <a:gd name="connsiteY13" fmla="*/ 313896 h 342978"/>
              <a:gd name="connsiteX14" fmla="*/ 368781 w 382205"/>
              <a:gd name="connsiteY14" fmla="*/ 260494 h 342978"/>
              <a:gd name="connsiteX15" fmla="*/ 382173 w 382205"/>
              <a:gd name="connsiteY15" fmla="*/ 200029 h 342978"/>
              <a:gd name="connsiteX16" fmla="*/ 286036 w 382205"/>
              <a:gd name="connsiteY16" fmla="*/ 64973 h 342978"/>
              <a:gd name="connsiteX17" fmla="*/ 301268 w 382205"/>
              <a:gd name="connsiteY17" fmla="*/ 103970 h 342978"/>
              <a:gd name="connsiteX18" fmla="*/ 353598 w 382205"/>
              <a:gd name="connsiteY18" fmla="*/ 200029 h 342978"/>
              <a:gd name="connsiteX19" fmla="*/ 340947 w 382205"/>
              <a:gd name="connsiteY19" fmla="*/ 252355 h 342978"/>
              <a:gd name="connsiteX20" fmla="*/ 338461 w 382205"/>
              <a:gd name="connsiteY20" fmla="*/ 257175 h 342978"/>
              <a:gd name="connsiteX21" fmla="*/ 339799 w 382205"/>
              <a:gd name="connsiteY21" fmla="*/ 262429 h 342978"/>
              <a:gd name="connsiteX22" fmla="*/ 352019 w 382205"/>
              <a:gd name="connsiteY22" fmla="*/ 312923 h 342978"/>
              <a:gd name="connsiteX23" fmla="*/ 299837 w 382205"/>
              <a:gd name="connsiteY23" fmla="*/ 301310 h 342978"/>
              <a:gd name="connsiteX24" fmla="*/ 294799 w 382205"/>
              <a:gd name="connsiteY24" fmla="*/ 300112 h 342978"/>
              <a:gd name="connsiteX25" fmla="*/ 290162 w 382205"/>
              <a:gd name="connsiteY25" fmla="*/ 302419 h 342978"/>
              <a:gd name="connsiteX26" fmla="*/ 239298 w 382205"/>
              <a:gd name="connsiteY26" fmla="*/ 314329 h 342978"/>
              <a:gd name="connsiteX27" fmla="*/ 183693 w 382205"/>
              <a:gd name="connsiteY27" fmla="*/ 299916 h 342978"/>
              <a:gd name="connsiteX28" fmla="*/ 144049 w 382205"/>
              <a:gd name="connsiteY28" fmla="*/ 304804 h 342978"/>
              <a:gd name="connsiteX29" fmla="*/ 142149 w 382205"/>
              <a:gd name="connsiteY29" fmla="*/ 304792 h 34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82205" h="342978">
                <a:moveTo>
                  <a:pt x="142875" y="0"/>
                </a:moveTo>
                <a:cubicBezTo>
                  <a:pt x="63967" y="0"/>
                  <a:pt x="0" y="63967"/>
                  <a:pt x="0" y="142875"/>
                </a:cubicBezTo>
                <a:cubicBezTo>
                  <a:pt x="0" y="164468"/>
                  <a:pt x="4799" y="184976"/>
                  <a:pt x="13399" y="203357"/>
                </a:cubicBezTo>
                <a:cubicBezTo>
                  <a:pt x="7644" y="226695"/>
                  <a:pt x="2658" y="251622"/>
                  <a:pt x="414" y="263220"/>
                </a:cubicBezTo>
                <a:cubicBezTo>
                  <a:pt x="-2125" y="276345"/>
                  <a:pt x="9284" y="287844"/>
                  <a:pt x="22383" y="285512"/>
                </a:cubicBezTo>
                <a:cubicBezTo>
                  <a:pt x="34257" y="283397"/>
                  <a:pt x="60068" y="278639"/>
                  <a:pt x="84038" y="273107"/>
                </a:cubicBezTo>
                <a:cubicBezTo>
                  <a:pt x="101996" y="281231"/>
                  <a:pt x="121925" y="285750"/>
                  <a:pt x="142875" y="285750"/>
                </a:cubicBezTo>
                <a:cubicBezTo>
                  <a:pt x="221782" y="285750"/>
                  <a:pt x="285750" y="221782"/>
                  <a:pt x="285750" y="142875"/>
                </a:cubicBezTo>
                <a:cubicBezTo>
                  <a:pt x="285750" y="63967"/>
                  <a:pt x="221782" y="0"/>
                  <a:pt x="142875" y="0"/>
                </a:cubicBezTo>
                <a:close/>
                <a:moveTo>
                  <a:pt x="142149" y="304792"/>
                </a:moveTo>
                <a:cubicBezTo>
                  <a:pt x="167642" y="328443"/>
                  <a:pt x="201781" y="342904"/>
                  <a:pt x="239298" y="342904"/>
                </a:cubicBezTo>
                <a:cubicBezTo>
                  <a:pt x="260244" y="342904"/>
                  <a:pt x="280168" y="338387"/>
                  <a:pt x="298123" y="330266"/>
                </a:cubicBezTo>
                <a:cubicBezTo>
                  <a:pt x="318007" y="334920"/>
                  <a:pt x="339772" y="339564"/>
                  <a:pt x="353625" y="342460"/>
                </a:cubicBezTo>
                <a:cubicBezTo>
                  <a:pt x="370625" y="346013"/>
                  <a:pt x="385473" y="330754"/>
                  <a:pt x="381579" y="313896"/>
                </a:cubicBezTo>
                <a:cubicBezTo>
                  <a:pt x="378484" y="300497"/>
                  <a:pt x="373603" y="279696"/>
                  <a:pt x="368781" y="260494"/>
                </a:cubicBezTo>
                <a:cubicBezTo>
                  <a:pt x="377377" y="242116"/>
                  <a:pt x="382173" y="221614"/>
                  <a:pt x="382173" y="200029"/>
                </a:cubicBezTo>
                <a:cubicBezTo>
                  <a:pt x="382173" y="137488"/>
                  <a:pt x="341991" y="84334"/>
                  <a:pt x="286036" y="64973"/>
                </a:cubicBezTo>
                <a:cubicBezTo>
                  <a:pt x="292709" y="77108"/>
                  <a:pt x="297872" y="90192"/>
                  <a:pt x="301268" y="103970"/>
                </a:cubicBezTo>
                <a:cubicBezTo>
                  <a:pt x="332758" y="124326"/>
                  <a:pt x="353598" y="159744"/>
                  <a:pt x="353598" y="200029"/>
                </a:cubicBezTo>
                <a:cubicBezTo>
                  <a:pt x="353598" y="218915"/>
                  <a:pt x="349028" y="236692"/>
                  <a:pt x="340947" y="252355"/>
                </a:cubicBezTo>
                <a:lnTo>
                  <a:pt x="338461" y="257175"/>
                </a:lnTo>
                <a:lnTo>
                  <a:pt x="339799" y="262429"/>
                </a:lnTo>
                <a:cubicBezTo>
                  <a:pt x="344138" y="279488"/>
                  <a:pt x="348685" y="298624"/>
                  <a:pt x="352019" y="312923"/>
                </a:cubicBezTo>
                <a:cubicBezTo>
                  <a:pt x="337273" y="309804"/>
                  <a:pt x="317394" y="305490"/>
                  <a:pt x="299837" y="301310"/>
                </a:cubicBezTo>
                <a:lnTo>
                  <a:pt x="294799" y="300112"/>
                </a:lnTo>
                <a:lnTo>
                  <a:pt x="290162" y="302419"/>
                </a:lnTo>
                <a:cubicBezTo>
                  <a:pt x="274859" y="310037"/>
                  <a:pt x="257600" y="314329"/>
                  <a:pt x="239298" y="314329"/>
                </a:cubicBezTo>
                <a:cubicBezTo>
                  <a:pt x="219115" y="314329"/>
                  <a:pt x="200153" y="309096"/>
                  <a:pt x="183693" y="299916"/>
                </a:cubicBezTo>
                <a:cubicBezTo>
                  <a:pt x="171008" y="303108"/>
                  <a:pt x="157726" y="304804"/>
                  <a:pt x="144049" y="304804"/>
                </a:cubicBezTo>
                <a:cubicBezTo>
                  <a:pt x="143415" y="304804"/>
                  <a:pt x="142782" y="304800"/>
                  <a:pt x="142149" y="3047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87000">
                    <a:srgbClr val="6D90D6"/>
                  </a:gs>
                  <a:gs pos="44000">
                    <a:srgbClr val="514ABC"/>
                  </a:gs>
                  <a:gs pos="0">
                    <a:srgbClr val="514ABC"/>
                  </a:gs>
                  <a:gs pos="68000">
                    <a:srgbClr val="6070BF"/>
                  </a:gs>
                  <a:gs pos="100000">
                    <a:srgbClr val="4A93FF"/>
                  </a:gs>
                </a:gsLst>
                <a:path path="circle">
                  <a:fillToRect t="100000" r="100000"/>
                </a:path>
              </a:gradFill>
              <a:effectLst/>
              <a:uLnTx/>
              <a:uFillTx/>
              <a:latin typeface="Segoe Sans Display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Graphic 161" descr="chess pieces">
            <a:extLst>
              <a:ext uri="{FF2B5EF4-FFF2-40B4-BE49-F238E27FC236}">
                <a16:creationId xmlns:a16="http://schemas.microsoft.com/office/drawing/2014/main" id="{CCC13CBE-1640-6DA1-F72F-6D81537DF290}"/>
              </a:ext>
            </a:extLst>
          </p:cNvPr>
          <p:cNvSpPr>
            <a:spLocks noChangeAspect="1"/>
          </p:cNvSpPr>
          <p:nvPr/>
        </p:nvSpPr>
        <p:spPr>
          <a:xfrm>
            <a:off x="5836481" y="2872441"/>
            <a:ext cx="519038" cy="469756"/>
          </a:xfrm>
          <a:custGeom>
            <a:avLst/>
            <a:gdLst>
              <a:gd name="connsiteX0" fmla="*/ 318863 w 377157"/>
              <a:gd name="connsiteY0" fmla="*/ 68591 h 354330"/>
              <a:gd name="connsiteX1" fmla="*/ 320008 w 377157"/>
              <a:gd name="connsiteY1" fmla="*/ 68580 h 354330"/>
              <a:gd name="connsiteX2" fmla="*/ 341352 w 377157"/>
              <a:gd name="connsiteY2" fmla="*/ 72700 h 354330"/>
              <a:gd name="connsiteX3" fmla="*/ 377158 w 377157"/>
              <a:gd name="connsiteY3" fmla="*/ 125730 h 354330"/>
              <a:gd name="connsiteX4" fmla="*/ 320008 w 377157"/>
              <a:gd name="connsiteY4" fmla="*/ 182880 h 354330"/>
              <a:gd name="connsiteX5" fmla="*/ 314718 w 377157"/>
              <a:gd name="connsiteY5" fmla="*/ 182638 h 354330"/>
              <a:gd name="connsiteX6" fmla="*/ 289051 w 377157"/>
              <a:gd name="connsiteY6" fmla="*/ 173777 h 354330"/>
              <a:gd name="connsiteX7" fmla="*/ 299317 w 377157"/>
              <a:gd name="connsiteY7" fmla="*/ 216155 h 354330"/>
              <a:gd name="connsiteX8" fmla="*/ 271545 w 377157"/>
              <a:gd name="connsiteY8" fmla="*/ 251458 h 354330"/>
              <a:gd name="connsiteX9" fmla="*/ 254119 w 377157"/>
              <a:gd name="connsiteY9" fmla="*/ 251458 h 354330"/>
              <a:gd name="connsiteX10" fmla="*/ 226353 w 377157"/>
              <a:gd name="connsiteY10" fmla="*/ 216132 h 354330"/>
              <a:gd name="connsiteX11" fmla="*/ 236649 w 377157"/>
              <a:gd name="connsiteY11" fmla="*/ 173786 h 354330"/>
              <a:gd name="connsiteX12" fmla="*/ 210970 w 377157"/>
              <a:gd name="connsiteY12" fmla="*/ 182640 h 354330"/>
              <a:gd name="connsiteX13" fmla="*/ 205708 w 377157"/>
              <a:gd name="connsiteY13" fmla="*/ 182880 h 354330"/>
              <a:gd name="connsiteX14" fmla="*/ 204263 w 377157"/>
              <a:gd name="connsiteY14" fmla="*/ 182862 h 354330"/>
              <a:gd name="connsiteX15" fmla="*/ 188273 w 377157"/>
              <a:gd name="connsiteY15" fmla="*/ 158388 h 354330"/>
              <a:gd name="connsiteX16" fmla="*/ 194278 w 377157"/>
              <a:gd name="connsiteY16" fmla="*/ 125730 h 354330"/>
              <a:gd name="connsiteX17" fmla="*/ 179040 w 377157"/>
              <a:gd name="connsiteY17" fmla="*/ 75170 h 354330"/>
              <a:gd name="connsiteX18" fmla="*/ 184361 w 377157"/>
              <a:gd name="connsiteY18" fmla="*/ 72700 h 354330"/>
              <a:gd name="connsiteX19" fmla="*/ 205708 w 377157"/>
              <a:gd name="connsiteY19" fmla="*/ 68580 h 354330"/>
              <a:gd name="connsiteX20" fmla="*/ 206853 w 377157"/>
              <a:gd name="connsiteY20" fmla="*/ 68591 h 354330"/>
              <a:gd name="connsiteX21" fmla="*/ 205708 w 377157"/>
              <a:gd name="connsiteY21" fmla="*/ 57150 h 354330"/>
              <a:gd name="connsiteX22" fmla="*/ 206849 w 377157"/>
              <a:gd name="connsiteY22" fmla="*/ 45728 h 354330"/>
              <a:gd name="connsiteX23" fmla="*/ 262858 w 377157"/>
              <a:gd name="connsiteY23" fmla="*/ 0 h 354330"/>
              <a:gd name="connsiteX24" fmla="*/ 318867 w 377157"/>
              <a:gd name="connsiteY24" fmla="*/ 45728 h 354330"/>
              <a:gd name="connsiteX25" fmla="*/ 320008 w 377157"/>
              <a:gd name="connsiteY25" fmla="*/ 57150 h 354330"/>
              <a:gd name="connsiteX26" fmla="*/ 318863 w 377157"/>
              <a:gd name="connsiteY26" fmla="*/ 68591 h 354330"/>
              <a:gd name="connsiteX27" fmla="*/ 102870 w 377157"/>
              <a:gd name="connsiteY27" fmla="*/ 57150 h 354330"/>
              <a:gd name="connsiteX28" fmla="*/ 34290 w 377157"/>
              <a:gd name="connsiteY28" fmla="*/ 125730 h 354330"/>
              <a:gd name="connsiteX29" fmla="*/ 51753 w 377157"/>
              <a:gd name="connsiteY29" fmla="*/ 171450 h 354330"/>
              <a:gd name="connsiteX30" fmla="*/ 45720 w 377157"/>
              <a:gd name="connsiteY30" fmla="*/ 171450 h 354330"/>
              <a:gd name="connsiteX31" fmla="*/ 22860 w 377157"/>
              <a:gd name="connsiteY31" fmla="*/ 194310 h 354330"/>
              <a:gd name="connsiteX32" fmla="*/ 45720 w 377157"/>
              <a:gd name="connsiteY32" fmla="*/ 217170 h 354330"/>
              <a:gd name="connsiteX33" fmla="*/ 57587 w 377157"/>
              <a:gd name="connsiteY33" fmla="*/ 217170 h 354330"/>
              <a:gd name="connsiteX34" fmla="*/ 14187 w 377157"/>
              <a:gd name="connsiteY34" fmla="*/ 292453 h 354330"/>
              <a:gd name="connsiteX35" fmla="*/ 0 w 377157"/>
              <a:gd name="connsiteY35" fmla="*/ 321156 h 354330"/>
              <a:gd name="connsiteX36" fmla="*/ 33174 w 377157"/>
              <a:gd name="connsiteY36" fmla="*/ 354330 h 354330"/>
              <a:gd name="connsiteX37" fmla="*/ 172566 w 377157"/>
              <a:gd name="connsiteY37" fmla="*/ 354330 h 354330"/>
              <a:gd name="connsiteX38" fmla="*/ 205740 w 377157"/>
              <a:gd name="connsiteY38" fmla="*/ 321156 h 354330"/>
              <a:gd name="connsiteX39" fmla="*/ 191553 w 377157"/>
              <a:gd name="connsiteY39" fmla="*/ 292453 h 354330"/>
              <a:gd name="connsiteX40" fmla="*/ 148153 w 377157"/>
              <a:gd name="connsiteY40" fmla="*/ 217170 h 354330"/>
              <a:gd name="connsiteX41" fmla="*/ 160020 w 377157"/>
              <a:gd name="connsiteY41" fmla="*/ 217170 h 354330"/>
              <a:gd name="connsiteX42" fmla="*/ 182880 w 377157"/>
              <a:gd name="connsiteY42" fmla="*/ 194310 h 354330"/>
              <a:gd name="connsiteX43" fmla="*/ 160020 w 377157"/>
              <a:gd name="connsiteY43" fmla="*/ 171450 h 354330"/>
              <a:gd name="connsiteX44" fmla="*/ 153987 w 377157"/>
              <a:gd name="connsiteY44" fmla="*/ 171450 h 354330"/>
              <a:gd name="connsiteX45" fmla="*/ 171450 w 377157"/>
              <a:gd name="connsiteY45" fmla="*/ 125730 h 354330"/>
              <a:gd name="connsiteX46" fmla="*/ 102870 w 377157"/>
              <a:gd name="connsiteY46" fmla="*/ 57150 h 3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77157" h="354330">
                <a:moveTo>
                  <a:pt x="318863" y="68591"/>
                </a:moveTo>
                <a:cubicBezTo>
                  <a:pt x="319242" y="68584"/>
                  <a:pt x="319626" y="68580"/>
                  <a:pt x="320008" y="68580"/>
                </a:cubicBezTo>
                <a:cubicBezTo>
                  <a:pt x="327554" y="68580"/>
                  <a:pt x="334760" y="70043"/>
                  <a:pt x="341352" y="72700"/>
                </a:cubicBezTo>
                <a:cubicBezTo>
                  <a:pt x="362342" y="81156"/>
                  <a:pt x="377158" y="101713"/>
                  <a:pt x="377158" y="125730"/>
                </a:cubicBezTo>
                <a:cubicBezTo>
                  <a:pt x="377158" y="157293"/>
                  <a:pt x="351571" y="182880"/>
                  <a:pt x="320008" y="182880"/>
                </a:cubicBezTo>
                <a:cubicBezTo>
                  <a:pt x="318225" y="182880"/>
                  <a:pt x="316460" y="182798"/>
                  <a:pt x="314718" y="182638"/>
                </a:cubicBezTo>
                <a:cubicBezTo>
                  <a:pt x="305318" y="181776"/>
                  <a:pt x="296577" y="178637"/>
                  <a:pt x="289051" y="173777"/>
                </a:cubicBezTo>
                <a:lnTo>
                  <a:pt x="299317" y="216155"/>
                </a:lnTo>
                <a:cubicBezTo>
                  <a:pt x="303672" y="234139"/>
                  <a:pt x="290050" y="251458"/>
                  <a:pt x="271545" y="251458"/>
                </a:cubicBezTo>
                <a:lnTo>
                  <a:pt x="254119" y="251458"/>
                </a:lnTo>
                <a:cubicBezTo>
                  <a:pt x="235604" y="251458"/>
                  <a:pt x="221980" y="234123"/>
                  <a:pt x="226353" y="216132"/>
                </a:cubicBezTo>
                <a:lnTo>
                  <a:pt x="236649" y="173786"/>
                </a:lnTo>
                <a:cubicBezTo>
                  <a:pt x="229119" y="178646"/>
                  <a:pt x="220375" y="181783"/>
                  <a:pt x="210970" y="182640"/>
                </a:cubicBezTo>
                <a:cubicBezTo>
                  <a:pt x="209238" y="182800"/>
                  <a:pt x="207482" y="182880"/>
                  <a:pt x="205708" y="182880"/>
                </a:cubicBezTo>
                <a:cubicBezTo>
                  <a:pt x="205226" y="182880"/>
                  <a:pt x="204743" y="182873"/>
                  <a:pt x="204263" y="182862"/>
                </a:cubicBezTo>
                <a:cubicBezTo>
                  <a:pt x="201730" y="173036"/>
                  <a:pt x="196011" y="164489"/>
                  <a:pt x="188273" y="158388"/>
                </a:cubicBezTo>
                <a:cubicBezTo>
                  <a:pt x="192152" y="148246"/>
                  <a:pt x="194278" y="137236"/>
                  <a:pt x="194278" y="125730"/>
                </a:cubicBezTo>
                <a:cubicBezTo>
                  <a:pt x="194278" y="107036"/>
                  <a:pt x="188668" y="89652"/>
                  <a:pt x="179040" y="75170"/>
                </a:cubicBezTo>
                <a:cubicBezTo>
                  <a:pt x="180764" y="74259"/>
                  <a:pt x="182540" y="73434"/>
                  <a:pt x="184361" y="72700"/>
                </a:cubicBezTo>
                <a:cubicBezTo>
                  <a:pt x="190956" y="70043"/>
                  <a:pt x="198162" y="68580"/>
                  <a:pt x="205708" y="68580"/>
                </a:cubicBezTo>
                <a:cubicBezTo>
                  <a:pt x="206090" y="68580"/>
                  <a:pt x="206472" y="68584"/>
                  <a:pt x="206853" y="68591"/>
                </a:cubicBezTo>
                <a:cubicBezTo>
                  <a:pt x="206101" y="64895"/>
                  <a:pt x="205708" y="61068"/>
                  <a:pt x="205708" y="57150"/>
                </a:cubicBezTo>
                <a:cubicBezTo>
                  <a:pt x="205708" y="53238"/>
                  <a:pt x="206101" y="49419"/>
                  <a:pt x="206849" y="45728"/>
                </a:cubicBezTo>
                <a:cubicBezTo>
                  <a:pt x="212141" y="19638"/>
                  <a:pt x="235207" y="0"/>
                  <a:pt x="262858" y="0"/>
                </a:cubicBezTo>
                <a:cubicBezTo>
                  <a:pt x="290509" y="0"/>
                  <a:pt x="313575" y="19638"/>
                  <a:pt x="318867" y="45728"/>
                </a:cubicBezTo>
                <a:cubicBezTo>
                  <a:pt x="319615" y="49419"/>
                  <a:pt x="320008" y="53238"/>
                  <a:pt x="320008" y="57150"/>
                </a:cubicBezTo>
                <a:cubicBezTo>
                  <a:pt x="320008" y="61068"/>
                  <a:pt x="319613" y="64895"/>
                  <a:pt x="318863" y="68591"/>
                </a:cubicBezTo>
                <a:close/>
                <a:moveTo>
                  <a:pt x="102870" y="57150"/>
                </a:moveTo>
                <a:cubicBezTo>
                  <a:pt x="64994" y="57150"/>
                  <a:pt x="34290" y="87854"/>
                  <a:pt x="34290" y="125730"/>
                </a:cubicBezTo>
                <a:cubicBezTo>
                  <a:pt x="34290" y="143294"/>
                  <a:pt x="40893" y="159317"/>
                  <a:pt x="51753" y="171450"/>
                </a:cubicBezTo>
                <a:lnTo>
                  <a:pt x="45720" y="171450"/>
                </a:lnTo>
                <a:cubicBezTo>
                  <a:pt x="33095" y="171450"/>
                  <a:pt x="22860" y="181684"/>
                  <a:pt x="22860" y="194310"/>
                </a:cubicBezTo>
                <a:cubicBezTo>
                  <a:pt x="22860" y="206936"/>
                  <a:pt x="33095" y="217170"/>
                  <a:pt x="45720" y="217170"/>
                </a:cubicBezTo>
                <a:lnTo>
                  <a:pt x="57587" y="217170"/>
                </a:lnTo>
                <a:cubicBezTo>
                  <a:pt x="49112" y="258272"/>
                  <a:pt x="26688" y="281996"/>
                  <a:pt x="14187" y="292453"/>
                </a:cubicBezTo>
                <a:cubicBezTo>
                  <a:pt x="6256" y="299087"/>
                  <a:pt x="0" y="309273"/>
                  <a:pt x="0" y="321156"/>
                </a:cubicBezTo>
                <a:cubicBezTo>
                  <a:pt x="0" y="339478"/>
                  <a:pt x="14853" y="354330"/>
                  <a:pt x="33174" y="354330"/>
                </a:cubicBezTo>
                <a:lnTo>
                  <a:pt x="172566" y="354330"/>
                </a:lnTo>
                <a:cubicBezTo>
                  <a:pt x="190888" y="354330"/>
                  <a:pt x="205740" y="339478"/>
                  <a:pt x="205740" y="321156"/>
                </a:cubicBezTo>
                <a:cubicBezTo>
                  <a:pt x="205740" y="309273"/>
                  <a:pt x="199483" y="299087"/>
                  <a:pt x="191553" y="292453"/>
                </a:cubicBezTo>
                <a:cubicBezTo>
                  <a:pt x="179052" y="281996"/>
                  <a:pt x="156628" y="258272"/>
                  <a:pt x="148153" y="217170"/>
                </a:cubicBezTo>
                <a:lnTo>
                  <a:pt x="160020" y="217170"/>
                </a:lnTo>
                <a:cubicBezTo>
                  <a:pt x="172645" y="217170"/>
                  <a:pt x="182880" y="206936"/>
                  <a:pt x="182880" y="194310"/>
                </a:cubicBezTo>
                <a:cubicBezTo>
                  <a:pt x="182880" y="181684"/>
                  <a:pt x="172645" y="171450"/>
                  <a:pt x="160020" y="171450"/>
                </a:cubicBezTo>
                <a:lnTo>
                  <a:pt x="153987" y="171450"/>
                </a:lnTo>
                <a:cubicBezTo>
                  <a:pt x="164847" y="159317"/>
                  <a:pt x="171450" y="143294"/>
                  <a:pt x="171450" y="125730"/>
                </a:cubicBezTo>
                <a:cubicBezTo>
                  <a:pt x="171450" y="87854"/>
                  <a:pt x="140746" y="57150"/>
                  <a:pt x="102870" y="57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87000">
                    <a:srgbClr val="6D90D6"/>
                  </a:gs>
                  <a:gs pos="44000">
                    <a:srgbClr val="514ABC"/>
                  </a:gs>
                  <a:gs pos="0">
                    <a:srgbClr val="514ABC"/>
                  </a:gs>
                  <a:gs pos="68000">
                    <a:srgbClr val="6070BF"/>
                  </a:gs>
                  <a:gs pos="100000">
                    <a:srgbClr val="4A93FF"/>
                  </a:gs>
                </a:gsLst>
                <a:path path="circle">
                  <a:fillToRect t="100000" r="100000"/>
                </a:path>
              </a:gradFill>
              <a:effectLst/>
              <a:uLnTx/>
              <a:uFillTx/>
              <a:latin typeface="Segoe Sans Display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Graphic 163" descr="book with person on cover">
            <a:extLst>
              <a:ext uri="{FF2B5EF4-FFF2-40B4-BE49-F238E27FC236}">
                <a16:creationId xmlns:a16="http://schemas.microsoft.com/office/drawing/2014/main" id="{CE4581F5-9CF4-6578-5230-745AAD84B975}"/>
              </a:ext>
            </a:extLst>
          </p:cNvPr>
          <p:cNvSpPr>
            <a:spLocks noChangeAspect="1"/>
          </p:cNvSpPr>
          <p:nvPr/>
        </p:nvSpPr>
        <p:spPr>
          <a:xfrm>
            <a:off x="9326492" y="2872441"/>
            <a:ext cx="430354" cy="469754"/>
          </a:xfrm>
          <a:custGeom>
            <a:avLst/>
            <a:gdLst>
              <a:gd name="connsiteX0" fmla="*/ 47625 w 314325"/>
              <a:gd name="connsiteY0" fmla="*/ 0 h 381000"/>
              <a:gd name="connsiteX1" fmla="*/ 0 w 314325"/>
              <a:gd name="connsiteY1" fmla="*/ 47625 h 381000"/>
              <a:gd name="connsiteX2" fmla="*/ 0 w 314325"/>
              <a:gd name="connsiteY2" fmla="*/ 333375 h 381000"/>
              <a:gd name="connsiteX3" fmla="*/ 47625 w 314325"/>
              <a:gd name="connsiteY3" fmla="*/ 381000 h 381000"/>
              <a:gd name="connsiteX4" fmla="*/ 300038 w 314325"/>
              <a:gd name="connsiteY4" fmla="*/ 381000 h 381000"/>
              <a:gd name="connsiteX5" fmla="*/ 314325 w 314325"/>
              <a:gd name="connsiteY5" fmla="*/ 366713 h 381000"/>
              <a:gd name="connsiteX6" fmla="*/ 300038 w 314325"/>
              <a:gd name="connsiteY6" fmla="*/ 352425 h 381000"/>
              <a:gd name="connsiteX7" fmla="*/ 47625 w 314325"/>
              <a:gd name="connsiteY7" fmla="*/ 352425 h 381000"/>
              <a:gd name="connsiteX8" fmla="*/ 28575 w 314325"/>
              <a:gd name="connsiteY8" fmla="*/ 333375 h 381000"/>
              <a:gd name="connsiteX9" fmla="*/ 300038 w 314325"/>
              <a:gd name="connsiteY9" fmla="*/ 333375 h 381000"/>
              <a:gd name="connsiteX10" fmla="*/ 314325 w 314325"/>
              <a:gd name="connsiteY10" fmla="*/ 319088 h 381000"/>
              <a:gd name="connsiteX11" fmla="*/ 314325 w 314325"/>
              <a:gd name="connsiteY11" fmla="*/ 47625 h 381000"/>
              <a:gd name="connsiteX12" fmla="*/ 266700 w 314325"/>
              <a:gd name="connsiteY12" fmla="*/ 0 h 381000"/>
              <a:gd name="connsiteX13" fmla="*/ 47625 w 314325"/>
              <a:gd name="connsiteY13" fmla="*/ 0 h 381000"/>
              <a:gd name="connsiteX14" fmla="*/ 219075 w 314325"/>
              <a:gd name="connsiteY14" fmla="*/ 195263 h 381000"/>
              <a:gd name="connsiteX15" fmla="*/ 219075 w 314325"/>
              <a:gd name="connsiteY15" fmla="*/ 204778 h 381000"/>
              <a:gd name="connsiteX16" fmla="*/ 157163 w 314325"/>
              <a:gd name="connsiteY16" fmla="*/ 238125 h 381000"/>
              <a:gd name="connsiteX17" fmla="*/ 95250 w 314325"/>
              <a:gd name="connsiteY17" fmla="*/ 204778 h 381000"/>
              <a:gd name="connsiteX18" fmla="*/ 95250 w 314325"/>
              <a:gd name="connsiteY18" fmla="*/ 195263 h 381000"/>
              <a:gd name="connsiteX19" fmla="*/ 109538 w 314325"/>
              <a:gd name="connsiteY19" fmla="*/ 180975 h 381000"/>
              <a:gd name="connsiteX20" fmla="*/ 204788 w 314325"/>
              <a:gd name="connsiteY20" fmla="*/ 180975 h 381000"/>
              <a:gd name="connsiteX21" fmla="*/ 219075 w 314325"/>
              <a:gd name="connsiteY21" fmla="*/ 195263 h 381000"/>
              <a:gd name="connsiteX22" fmla="*/ 190500 w 314325"/>
              <a:gd name="connsiteY22" fmla="*/ 128501 h 381000"/>
              <a:gd name="connsiteX23" fmla="*/ 157163 w 314325"/>
              <a:gd name="connsiteY23" fmla="*/ 161851 h 381000"/>
              <a:gd name="connsiteX24" fmla="*/ 123825 w 314325"/>
              <a:gd name="connsiteY24" fmla="*/ 128501 h 381000"/>
              <a:gd name="connsiteX25" fmla="*/ 157163 w 314325"/>
              <a:gd name="connsiteY25" fmla="*/ 95250 h 381000"/>
              <a:gd name="connsiteX26" fmla="*/ 190500 w 314325"/>
              <a:gd name="connsiteY26" fmla="*/ 128501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4325" h="381000">
                <a:moveTo>
                  <a:pt x="47625" y="0"/>
                </a:moveTo>
                <a:cubicBezTo>
                  <a:pt x="21322" y="0"/>
                  <a:pt x="0" y="21322"/>
                  <a:pt x="0" y="47625"/>
                </a:cubicBezTo>
                <a:lnTo>
                  <a:pt x="0" y="333375"/>
                </a:lnTo>
                <a:cubicBezTo>
                  <a:pt x="0" y="359677"/>
                  <a:pt x="21322" y="381000"/>
                  <a:pt x="47625" y="381000"/>
                </a:cubicBezTo>
                <a:lnTo>
                  <a:pt x="300038" y="381000"/>
                </a:lnTo>
                <a:cubicBezTo>
                  <a:pt x="307928" y="381000"/>
                  <a:pt x="314325" y="374603"/>
                  <a:pt x="314325" y="366713"/>
                </a:cubicBezTo>
                <a:cubicBezTo>
                  <a:pt x="314325" y="358822"/>
                  <a:pt x="307928" y="352425"/>
                  <a:pt x="300038" y="352425"/>
                </a:cubicBezTo>
                <a:lnTo>
                  <a:pt x="47625" y="352425"/>
                </a:lnTo>
                <a:cubicBezTo>
                  <a:pt x="37104" y="352425"/>
                  <a:pt x="28575" y="343896"/>
                  <a:pt x="28575" y="333375"/>
                </a:cubicBezTo>
                <a:lnTo>
                  <a:pt x="300038" y="333375"/>
                </a:lnTo>
                <a:cubicBezTo>
                  <a:pt x="307928" y="333375"/>
                  <a:pt x="314325" y="326978"/>
                  <a:pt x="314325" y="319088"/>
                </a:cubicBezTo>
                <a:lnTo>
                  <a:pt x="314325" y="47625"/>
                </a:lnTo>
                <a:cubicBezTo>
                  <a:pt x="314325" y="21322"/>
                  <a:pt x="293002" y="0"/>
                  <a:pt x="266700" y="0"/>
                </a:cubicBezTo>
                <a:lnTo>
                  <a:pt x="47625" y="0"/>
                </a:lnTo>
                <a:close/>
                <a:moveTo>
                  <a:pt x="219075" y="195263"/>
                </a:moveTo>
                <a:lnTo>
                  <a:pt x="219075" y="204778"/>
                </a:lnTo>
                <a:cubicBezTo>
                  <a:pt x="219075" y="223838"/>
                  <a:pt x="192725" y="238125"/>
                  <a:pt x="157163" y="238125"/>
                </a:cubicBezTo>
                <a:cubicBezTo>
                  <a:pt x="121598" y="238125"/>
                  <a:pt x="95250" y="223838"/>
                  <a:pt x="95250" y="204778"/>
                </a:cubicBezTo>
                <a:lnTo>
                  <a:pt x="95250" y="195263"/>
                </a:lnTo>
                <a:cubicBezTo>
                  <a:pt x="95250" y="187372"/>
                  <a:pt x="101647" y="180975"/>
                  <a:pt x="109538" y="180975"/>
                </a:cubicBezTo>
                <a:lnTo>
                  <a:pt x="204788" y="180975"/>
                </a:lnTo>
                <a:cubicBezTo>
                  <a:pt x="212678" y="180975"/>
                  <a:pt x="219075" y="187372"/>
                  <a:pt x="219075" y="195263"/>
                </a:cubicBezTo>
                <a:close/>
                <a:moveTo>
                  <a:pt x="190500" y="128501"/>
                </a:moveTo>
                <a:cubicBezTo>
                  <a:pt x="190500" y="146920"/>
                  <a:pt x="175580" y="161851"/>
                  <a:pt x="157163" y="161851"/>
                </a:cubicBezTo>
                <a:cubicBezTo>
                  <a:pt x="138745" y="161851"/>
                  <a:pt x="123825" y="146920"/>
                  <a:pt x="123825" y="128501"/>
                </a:cubicBezTo>
                <a:cubicBezTo>
                  <a:pt x="123825" y="110083"/>
                  <a:pt x="138745" y="95250"/>
                  <a:pt x="157163" y="95250"/>
                </a:cubicBezTo>
                <a:cubicBezTo>
                  <a:pt x="175580" y="95250"/>
                  <a:pt x="190500" y="110083"/>
                  <a:pt x="190500" y="128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87000">
                    <a:srgbClr val="6D90D6"/>
                  </a:gs>
                  <a:gs pos="44000">
                    <a:srgbClr val="514ABC"/>
                  </a:gs>
                  <a:gs pos="0">
                    <a:srgbClr val="514ABC"/>
                  </a:gs>
                  <a:gs pos="68000">
                    <a:srgbClr val="6070BF"/>
                  </a:gs>
                  <a:gs pos="100000">
                    <a:srgbClr val="4A93FF"/>
                  </a:gs>
                </a:gsLst>
                <a:path path="circle">
                  <a:fillToRect t="100000" r="100000"/>
                </a:path>
              </a:gradFill>
              <a:effectLst/>
              <a:uLnTx/>
              <a:uFillTx/>
              <a:latin typeface="Segoe Sans Display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1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7.40741E-7 L 2.29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-3.33333E-6 L 2.2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7.40741E-7 L -2.29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1.48148E-6 L -2.08333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7.40741E-7 L 2.29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7.40741E-7 L -2.083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6" grpId="0"/>
      <p:bldP spid="6" grpId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 descr="Line connecting downwards">
            <a:extLst>
              <a:ext uri="{FF2B5EF4-FFF2-40B4-BE49-F238E27FC236}">
                <a16:creationId xmlns:a16="http://schemas.microsoft.com/office/drawing/2014/main" id="{8FC34926-A836-9006-77D0-52DD9927F3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01841" y="2302284"/>
            <a:ext cx="0" cy="640080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Line connecting bidirectionally">
            <a:extLst>
              <a:ext uri="{FF2B5EF4-FFF2-40B4-BE49-F238E27FC236}">
                <a16:creationId xmlns:a16="http://schemas.microsoft.com/office/drawing/2014/main" id="{5DD49F30-088B-D093-A065-12F669CEBC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881597" y="3339950"/>
            <a:ext cx="710392" cy="0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 descr="Line connecting bidirectionally">
            <a:extLst>
              <a:ext uri="{FF2B5EF4-FFF2-40B4-BE49-F238E27FC236}">
                <a16:creationId xmlns:a16="http://schemas.microsoft.com/office/drawing/2014/main" id="{FF2C1FDF-A06B-EE44-2C3F-3869C505A8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8881597" y="3977454"/>
            <a:ext cx="710392" cy="0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 descr="Line connecting downwards">
            <a:extLst>
              <a:ext uri="{FF2B5EF4-FFF2-40B4-BE49-F238E27FC236}">
                <a16:creationId xmlns:a16="http://schemas.microsoft.com/office/drawing/2014/main" id="{5FB0704D-EB34-8A97-3151-E8343D8AF4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7401841" y="4234749"/>
            <a:ext cx="0" cy="640080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3E8C273-8242-A7A3-0127-5BD3230A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130289"/>
            <a:ext cx="9010195" cy="1356798"/>
          </a:xfrm>
          <a:noFill/>
          <a:ln/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/>
              <a:t>Conversational and contextual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E8B945B-F341-A21F-D2E2-E3C73726A053}"/>
              </a:ext>
            </a:extLst>
          </p:cNvPr>
          <p:cNvSpPr txBox="1">
            <a:spLocks/>
          </p:cNvSpPr>
          <p:nvPr/>
        </p:nvSpPr>
        <p:spPr>
          <a:xfrm>
            <a:off x="838200" y="1565196"/>
            <a:ext cx="4705565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Truly conversational Teams apps built with purpose to leverage app skills</a:t>
            </a:r>
          </a:p>
        </p:txBody>
      </p:sp>
      <p:sp>
        <p:nvSpPr>
          <p:cNvPr id="13" name="Graphic 102" descr="app interface">
            <a:extLst>
              <a:ext uri="{FF2B5EF4-FFF2-40B4-BE49-F238E27FC236}">
                <a16:creationId xmlns:a16="http://schemas.microsoft.com/office/drawing/2014/main" id="{E4FBAC29-2285-9842-C6CB-7A6ACC1C1933}"/>
              </a:ext>
            </a:extLst>
          </p:cNvPr>
          <p:cNvSpPr>
            <a:spLocks noChangeAspect="1"/>
          </p:cNvSpPr>
          <p:nvPr/>
        </p:nvSpPr>
        <p:spPr>
          <a:xfrm>
            <a:off x="856991" y="2556387"/>
            <a:ext cx="393932" cy="349200"/>
          </a:xfrm>
          <a:custGeom>
            <a:avLst/>
            <a:gdLst>
              <a:gd name="connsiteX0" fmla="*/ 61913 w 342900"/>
              <a:gd name="connsiteY0" fmla="*/ 0 h 342900"/>
              <a:gd name="connsiteX1" fmla="*/ 0 w 342900"/>
              <a:gd name="connsiteY1" fmla="*/ 61913 h 342900"/>
              <a:gd name="connsiteX2" fmla="*/ 0 w 342900"/>
              <a:gd name="connsiteY2" fmla="*/ 280988 h 342900"/>
              <a:gd name="connsiteX3" fmla="*/ 61913 w 342900"/>
              <a:gd name="connsiteY3" fmla="*/ 342900 h 342900"/>
              <a:gd name="connsiteX4" fmla="*/ 280988 w 342900"/>
              <a:gd name="connsiteY4" fmla="*/ 342900 h 342900"/>
              <a:gd name="connsiteX5" fmla="*/ 342900 w 342900"/>
              <a:gd name="connsiteY5" fmla="*/ 280988 h 342900"/>
              <a:gd name="connsiteX6" fmla="*/ 342900 w 342900"/>
              <a:gd name="connsiteY6" fmla="*/ 61913 h 342900"/>
              <a:gd name="connsiteX7" fmla="*/ 280988 w 342900"/>
              <a:gd name="connsiteY7" fmla="*/ 0 h 342900"/>
              <a:gd name="connsiteX8" fmla="*/ 61913 w 342900"/>
              <a:gd name="connsiteY8" fmla="*/ 0 h 342900"/>
              <a:gd name="connsiteX9" fmla="*/ 28575 w 342900"/>
              <a:gd name="connsiteY9" fmla="*/ 95250 h 342900"/>
              <a:gd name="connsiteX10" fmla="*/ 314325 w 342900"/>
              <a:gd name="connsiteY10" fmla="*/ 95250 h 342900"/>
              <a:gd name="connsiteX11" fmla="*/ 314325 w 342900"/>
              <a:gd name="connsiteY11" fmla="*/ 280988 h 342900"/>
              <a:gd name="connsiteX12" fmla="*/ 280988 w 342900"/>
              <a:gd name="connsiteY12" fmla="*/ 314325 h 342900"/>
              <a:gd name="connsiteX13" fmla="*/ 61913 w 342900"/>
              <a:gd name="connsiteY13" fmla="*/ 314325 h 342900"/>
              <a:gd name="connsiteX14" fmla="*/ 28575 w 342900"/>
              <a:gd name="connsiteY14" fmla="*/ 280988 h 342900"/>
              <a:gd name="connsiteX15" fmla="*/ 28575 w 342900"/>
              <a:gd name="connsiteY15" fmla="*/ 95250 h 342900"/>
              <a:gd name="connsiteX16" fmla="*/ 57150 w 342900"/>
              <a:gd name="connsiteY16" fmla="*/ 140018 h 342900"/>
              <a:gd name="connsiteX17" fmla="*/ 73343 w 342900"/>
              <a:gd name="connsiteY17" fmla="*/ 123825 h 342900"/>
              <a:gd name="connsiteX18" fmla="*/ 136208 w 342900"/>
              <a:gd name="connsiteY18" fmla="*/ 123825 h 342900"/>
              <a:gd name="connsiteX19" fmla="*/ 152400 w 342900"/>
              <a:gd name="connsiteY19" fmla="*/ 140018 h 342900"/>
              <a:gd name="connsiteX20" fmla="*/ 152400 w 342900"/>
              <a:gd name="connsiteY20" fmla="*/ 269558 h 342900"/>
              <a:gd name="connsiteX21" fmla="*/ 136208 w 342900"/>
              <a:gd name="connsiteY21" fmla="*/ 285750 h 342900"/>
              <a:gd name="connsiteX22" fmla="*/ 73343 w 342900"/>
              <a:gd name="connsiteY22" fmla="*/ 285750 h 342900"/>
              <a:gd name="connsiteX23" fmla="*/ 57150 w 342900"/>
              <a:gd name="connsiteY23" fmla="*/ 269558 h 342900"/>
              <a:gd name="connsiteX24" fmla="*/ 57150 w 342900"/>
              <a:gd name="connsiteY24" fmla="*/ 140018 h 342900"/>
              <a:gd name="connsiteX25" fmla="*/ 85725 w 342900"/>
              <a:gd name="connsiteY25" fmla="*/ 152400 h 342900"/>
              <a:gd name="connsiteX26" fmla="*/ 85725 w 342900"/>
              <a:gd name="connsiteY26" fmla="*/ 257175 h 342900"/>
              <a:gd name="connsiteX27" fmla="*/ 123825 w 342900"/>
              <a:gd name="connsiteY27" fmla="*/ 257175 h 342900"/>
              <a:gd name="connsiteX28" fmla="*/ 123825 w 342900"/>
              <a:gd name="connsiteY28" fmla="*/ 152400 h 342900"/>
              <a:gd name="connsiteX29" fmla="*/ 85725 w 342900"/>
              <a:gd name="connsiteY29" fmla="*/ 152400 h 342900"/>
              <a:gd name="connsiteX30" fmla="*/ 185738 w 342900"/>
              <a:gd name="connsiteY30" fmla="*/ 123825 h 342900"/>
              <a:gd name="connsiteX31" fmla="*/ 271463 w 342900"/>
              <a:gd name="connsiteY31" fmla="*/ 123825 h 342900"/>
              <a:gd name="connsiteX32" fmla="*/ 285750 w 342900"/>
              <a:gd name="connsiteY32" fmla="*/ 138113 h 342900"/>
              <a:gd name="connsiteX33" fmla="*/ 271463 w 342900"/>
              <a:gd name="connsiteY33" fmla="*/ 152400 h 342900"/>
              <a:gd name="connsiteX34" fmla="*/ 185738 w 342900"/>
              <a:gd name="connsiteY34" fmla="*/ 152400 h 342900"/>
              <a:gd name="connsiteX35" fmla="*/ 171450 w 342900"/>
              <a:gd name="connsiteY35" fmla="*/ 138113 h 342900"/>
              <a:gd name="connsiteX36" fmla="*/ 185738 w 342900"/>
              <a:gd name="connsiteY36" fmla="*/ 123825 h 342900"/>
              <a:gd name="connsiteX37" fmla="*/ 171450 w 342900"/>
              <a:gd name="connsiteY37" fmla="*/ 195263 h 342900"/>
              <a:gd name="connsiteX38" fmla="*/ 185738 w 342900"/>
              <a:gd name="connsiteY38" fmla="*/ 180975 h 342900"/>
              <a:gd name="connsiteX39" fmla="*/ 252413 w 342900"/>
              <a:gd name="connsiteY39" fmla="*/ 180975 h 342900"/>
              <a:gd name="connsiteX40" fmla="*/ 266700 w 342900"/>
              <a:gd name="connsiteY40" fmla="*/ 195263 h 342900"/>
              <a:gd name="connsiteX41" fmla="*/ 252413 w 342900"/>
              <a:gd name="connsiteY41" fmla="*/ 209550 h 342900"/>
              <a:gd name="connsiteX42" fmla="*/ 185738 w 342900"/>
              <a:gd name="connsiteY42" fmla="*/ 209550 h 342900"/>
              <a:gd name="connsiteX43" fmla="*/ 171450 w 342900"/>
              <a:gd name="connsiteY43" fmla="*/ 195263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2900" h="342900">
                <a:moveTo>
                  <a:pt x="61913" y="0"/>
                </a:moveTo>
                <a:cubicBezTo>
                  <a:pt x="27719" y="0"/>
                  <a:pt x="0" y="27719"/>
                  <a:pt x="0" y="61913"/>
                </a:cubicBezTo>
                <a:lnTo>
                  <a:pt x="0" y="280988"/>
                </a:lnTo>
                <a:cubicBezTo>
                  <a:pt x="0" y="315180"/>
                  <a:pt x="27719" y="342900"/>
                  <a:pt x="61913" y="342900"/>
                </a:cubicBezTo>
                <a:lnTo>
                  <a:pt x="280988" y="342900"/>
                </a:lnTo>
                <a:cubicBezTo>
                  <a:pt x="315180" y="342900"/>
                  <a:pt x="342900" y="315180"/>
                  <a:pt x="342900" y="280988"/>
                </a:cubicBezTo>
                <a:lnTo>
                  <a:pt x="342900" y="61913"/>
                </a:lnTo>
                <a:cubicBezTo>
                  <a:pt x="342900" y="27719"/>
                  <a:pt x="315180" y="0"/>
                  <a:pt x="280988" y="0"/>
                </a:cubicBezTo>
                <a:lnTo>
                  <a:pt x="61913" y="0"/>
                </a:lnTo>
                <a:close/>
                <a:moveTo>
                  <a:pt x="28575" y="95250"/>
                </a:moveTo>
                <a:lnTo>
                  <a:pt x="314325" y="95250"/>
                </a:lnTo>
                <a:lnTo>
                  <a:pt x="314325" y="280988"/>
                </a:lnTo>
                <a:cubicBezTo>
                  <a:pt x="314325" y="299399"/>
                  <a:pt x="299399" y="314325"/>
                  <a:pt x="280988" y="314325"/>
                </a:cubicBezTo>
                <a:lnTo>
                  <a:pt x="61913" y="314325"/>
                </a:lnTo>
                <a:cubicBezTo>
                  <a:pt x="43501" y="314325"/>
                  <a:pt x="28575" y="299399"/>
                  <a:pt x="28575" y="280988"/>
                </a:cubicBezTo>
                <a:lnTo>
                  <a:pt x="28575" y="95250"/>
                </a:lnTo>
                <a:close/>
                <a:moveTo>
                  <a:pt x="57150" y="140018"/>
                </a:moveTo>
                <a:cubicBezTo>
                  <a:pt x="57150" y="131075"/>
                  <a:pt x="64400" y="123825"/>
                  <a:pt x="73343" y="123825"/>
                </a:cubicBezTo>
                <a:lnTo>
                  <a:pt x="136208" y="123825"/>
                </a:lnTo>
                <a:cubicBezTo>
                  <a:pt x="145150" y="123825"/>
                  <a:pt x="152400" y="131075"/>
                  <a:pt x="152400" y="140018"/>
                </a:cubicBezTo>
                <a:lnTo>
                  <a:pt x="152400" y="269558"/>
                </a:lnTo>
                <a:cubicBezTo>
                  <a:pt x="152400" y="278500"/>
                  <a:pt x="145150" y="285750"/>
                  <a:pt x="136208" y="285750"/>
                </a:cubicBezTo>
                <a:lnTo>
                  <a:pt x="73343" y="285750"/>
                </a:lnTo>
                <a:cubicBezTo>
                  <a:pt x="64400" y="285750"/>
                  <a:pt x="57150" y="278500"/>
                  <a:pt x="57150" y="269558"/>
                </a:cubicBezTo>
                <a:lnTo>
                  <a:pt x="57150" y="140018"/>
                </a:lnTo>
                <a:close/>
                <a:moveTo>
                  <a:pt x="85725" y="152400"/>
                </a:moveTo>
                <a:lnTo>
                  <a:pt x="85725" y="257175"/>
                </a:lnTo>
                <a:lnTo>
                  <a:pt x="123825" y="257175"/>
                </a:lnTo>
                <a:lnTo>
                  <a:pt x="123825" y="152400"/>
                </a:lnTo>
                <a:lnTo>
                  <a:pt x="85725" y="152400"/>
                </a:lnTo>
                <a:close/>
                <a:moveTo>
                  <a:pt x="185738" y="123825"/>
                </a:moveTo>
                <a:lnTo>
                  <a:pt x="271463" y="123825"/>
                </a:lnTo>
                <a:cubicBezTo>
                  <a:pt x="279353" y="123825"/>
                  <a:pt x="285750" y="130222"/>
                  <a:pt x="285750" y="138113"/>
                </a:cubicBezTo>
                <a:cubicBezTo>
                  <a:pt x="285750" y="146003"/>
                  <a:pt x="279353" y="152400"/>
                  <a:pt x="271463" y="152400"/>
                </a:cubicBezTo>
                <a:lnTo>
                  <a:pt x="185738" y="152400"/>
                </a:lnTo>
                <a:cubicBezTo>
                  <a:pt x="177847" y="152400"/>
                  <a:pt x="171450" y="146003"/>
                  <a:pt x="171450" y="138113"/>
                </a:cubicBezTo>
                <a:cubicBezTo>
                  <a:pt x="171450" y="130222"/>
                  <a:pt x="177847" y="123825"/>
                  <a:pt x="185738" y="123825"/>
                </a:cubicBezTo>
                <a:close/>
                <a:moveTo>
                  <a:pt x="171450" y="195263"/>
                </a:moveTo>
                <a:cubicBezTo>
                  <a:pt x="171450" y="187372"/>
                  <a:pt x="177847" y="180975"/>
                  <a:pt x="185738" y="180975"/>
                </a:cubicBezTo>
                <a:lnTo>
                  <a:pt x="252413" y="180975"/>
                </a:lnTo>
                <a:cubicBezTo>
                  <a:pt x="260303" y="180975"/>
                  <a:pt x="266700" y="187372"/>
                  <a:pt x="266700" y="195263"/>
                </a:cubicBezTo>
                <a:cubicBezTo>
                  <a:pt x="266700" y="203153"/>
                  <a:pt x="260303" y="209550"/>
                  <a:pt x="252413" y="209550"/>
                </a:cubicBezTo>
                <a:lnTo>
                  <a:pt x="185738" y="209550"/>
                </a:lnTo>
                <a:cubicBezTo>
                  <a:pt x="177847" y="209550"/>
                  <a:pt x="171450" y="203153"/>
                  <a:pt x="171450" y="195263"/>
                </a:cubicBezTo>
                <a:close/>
              </a:path>
            </a:pathLst>
          </a:cu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endParaRPr lang="en-US" sz="1600">
              <a:gradFill>
                <a:gsLst>
                  <a:gs pos="1399">
                    <a:srgbClr val="FFFFFF"/>
                  </a:gs>
                  <a:gs pos="17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667ECE-BE41-18D1-7295-3C31A306CB35}"/>
              </a:ext>
            </a:extLst>
          </p:cNvPr>
          <p:cNvSpPr>
            <a:spLocks/>
          </p:cNvSpPr>
          <p:nvPr/>
        </p:nvSpPr>
        <p:spPr>
          <a:xfrm>
            <a:off x="1454159" y="2556387"/>
            <a:ext cx="4129777" cy="2769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lvl="0">
              <a:spcAft>
                <a:spcPts val="1800"/>
              </a:spcAft>
              <a:buClr>
                <a:srgbClr val="49C5B1"/>
              </a:buClr>
              <a:buSzPct val="90000"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Segoe UI" pitchFamily="34" charset="0"/>
              </a:rPr>
              <a:t>M365</a:t>
            </a:r>
            <a:r>
              <a:rPr lang="en-US">
                <a:cs typeface="Segoe Sans Display" pitchFamily="2" charset="0"/>
              </a:rPr>
              <a:t> interface to LLMs</a:t>
            </a:r>
          </a:p>
        </p:txBody>
      </p:sp>
      <p:sp>
        <p:nvSpPr>
          <p:cNvPr id="22" name="Graphic 175" descr="lines signifying sound">
            <a:extLst>
              <a:ext uri="{FF2B5EF4-FFF2-40B4-BE49-F238E27FC236}">
                <a16:creationId xmlns:a16="http://schemas.microsoft.com/office/drawing/2014/main" id="{7B5D034B-A779-B2BC-DD61-6EDF1F817621}"/>
              </a:ext>
            </a:extLst>
          </p:cNvPr>
          <p:cNvSpPr>
            <a:spLocks noChangeAspect="1"/>
          </p:cNvSpPr>
          <p:nvPr/>
        </p:nvSpPr>
        <p:spPr>
          <a:xfrm>
            <a:off x="852034" y="3196237"/>
            <a:ext cx="410879" cy="349200"/>
          </a:xfrm>
          <a:custGeom>
            <a:avLst/>
            <a:gdLst>
              <a:gd name="connsiteX0" fmla="*/ 171450 w 342900"/>
              <a:gd name="connsiteY0" fmla="*/ 0 h 342900"/>
              <a:gd name="connsiteX1" fmla="*/ 190372 w 342900"/>
              <a:gd name="connsiteY1" fmla="*/ 16828 h 342900"/>
              <a:gd name="connsiteX2" fmla="*/ 190500 w 342900"/>
              <a:gd name="connsiteY2" fmla="*/ 19050 h 342900"/>
              <a:gd name="connsiteX3" fmla="*/ 190500 w 342900"/>
              <a:gd name="connsiteY3" fmla="*/ 323850 h 342900"/>
              <a:gd name="connsiteX4" fmla="*/ 171450 w 342900"/>
              <a:gd name="connsiteY4" fmla="*/ 342900 h 342900"/>
              <a:gd name="connsiteX5" fmla="*/ 152528 w 342900"/>
              <a:gd name="connsiteY5" fmla="*/ 326071 h 342900"/>
              <a:gd name="connsiteX6" fmla="*/ 152400 w 342900"/>
              <a:gd name="connsiteY6" fmla="*/ 323850 h 342900"/>
              <a:gd name="connsiteX7" fmla="*/ 152400 w 342900"/>
              <a:gd name="connsiteY7" fmla="*/ 19050 h 342900"/>
              <a:gd name="connsiteX8" fmla="*/ 171450 w 342900"/>
              <a:gd name="connsiteY8" fmla="*/ 0 h 342900"/>
              <a:gd name="connsiteX9" fmla="*/ 95250 w 342900"/>
              <a:gd name="connsiteY9" fmla="*/ 57150 h 342900"/>
              <a:gd name="connsiteX10" fmla="*/ 114172 w 342900"/>
              <a:gd name="connsiteY10" fmla="*/ 73978 h 342900"/>
              <a:gd name="connsiteX11" fmla="*/ 114300 w 342900"/>
              <a:gd name="connsiteY11" fmla="*/ 76200 h 342900"/>
              <a:gd name="connsiteX12" fmla="*/ 114300 w 342900"/>
              <a:gd name="connsiteY12" fmla="*/ 266700 h 342900"/>
              <a:gd name="connsiteX13" fmla="*/ 95250 w 342900"/>
              <a:gd name="connsiteY13" fmla="*/ 285750 h 342900"/>
              <a:gd name="connsiteX14" fmla="*/ 76328 w 342900"/>
              <a:gd name="connsiteY14" fmla="*/ 268921 h 342900"/>
              <a:gd name="connsiteX15" fmla="*/ 76200 w 342900"/>
              <a:gd name="connsiteY15" fmla="*/ 266700 h 342900"/>
              <a:gd name="connsiteX16" fmla="*/ 76200 w 342900"/>
              <a:gd name="connsiteY16" fmla="*/ 76200 h 342900"/>
              <a:gd name="connsiteX17" fmla="*/ 95250 w 342900"/>
              <a:gd name="connsiteY17" fmla="*/ 57150 h 342900"/>
              <a:gd name="connsiteX18" fmla="*/ 247650 w 342900"/>
              <a:gd name="connsiteY18" fmla="*/ 57150 h 342900"/>
              <a:gd name="connsiteX19" fmla="*/ 266572 w 342900"/>
              <a:gd name="connsiteY19" fmla="*/ 73978 h 342900"/>
              <a:gd name="connsiteX20" fmla="*/ 266700 w 342900"/>
              <a:gd name="connsiteY20" fmla="*/ 76200 h 342900"/>
              <a:gd name="connsiteX21" fmla="*/ 266700 w 342900"/>
              <a:gd name="connsiteY21" fmla="*/ 266700 h 342900"/>
              <a:gd name="connsiteX22" fmla="*/ 247650 w 342900"/>
              <a:gd name="connsiteY22" fmla="*/ 285750 h 342900"/>
              <a:gd name="connsiteX23" fmla="*/ 228728 w 342900"/>
              <a:gd name="connsiteY23" fmla="*/ 268921 h 342900"/>
              <a:gd name="connsiteX24" fmla="*/ 228600 w 342900"/>
              <a:gd name="connsiteY24" fmla="*/ 266700 h 342900"/>
              <a:gd name="connsiteX25" fmla="*/ 228600 w 342900"/>
              <a:gd name="connsiteY25" fmla="*/ 76200 h 342900"/>
              <a:gd name="connsiteX26" fmla="*/ 247650 w 342900"/>
              <a:gd name="connsiteY26" fmla="*/ 57150 h 342900"/>
              <a:gd name="connsiteX27" fmla="*/ 19050 w 342900"/>
              <a:gd name="connsiteY27" fmla="*/ 114300 h 342900"/>
              <a:gd name="connsiteX28" fmla="*/ 37972 w 342900"/>
              <a:gd name="connsiteY28" fmla="*/ 131128 h 342900"/>
              <a:gd name="connsiteX29" fmla="*/ 38100 w 342900"/>
              <a:gd name="connsiteY29" fmla="*/ 133350 h 342900"/>
              <a:gd name="connsiteX30" fmla="*/ 38100 w 342900"/>
              <a:gd name="connsiteY30" fmla="*/ 209550 h 342900"/>
              <a:gd name="connsiteX31" fmla="*/ 19050 w 342900"/>
              <a:gd name="connsiteY31" fmla="*/ 228600 h 342900"/>
              <a:gd name="connsiteX32" fmla="*/ 128 w 342900"/>
              <a:gd name="connsiteY32" fmla="*/ 211771 h 342900"/>
              <a:gd name="connsiteX33" fmla="*/ 0 w 342900"/>
              <a:gd name="connsiteY33" fmla="*/ 209550 h 342900"/>
              <a:gd name="connsiteX34" fmla="*/ 0 w 342900"/>
              <a:gd name="connsiteY34" fmla="*/ 133350 h 342900"/>
              <a:gd name="connsiteX35" fmla="*/ 19050 w 342900"/>
              <a:gd name="connsiteY35" fmla="*/ 114300 h 342900"/>
              <a:gd name="connsiteX36" fmla="*/ 323850 w 342900"/>
              <a:gd name="connsiteY36" fmla="*/ 114300 h 342900"/>
              <a:gd name="connsiteX37" fmla="*/ 342772 w 342900"/>
              <a:gd name="connsiteY37" fmla="*/ 131128 h 342900"/>
              <a:gd name="connsiteX38" fmla="*/ 342900 w 342900"/>
              <a:gd name="connsiteY38" fmla="*/ 133350 h 342900"/>
              <a:gd name="connsiteX39" fmla="*/ 342900 w 342900"/>
              <a:gd name="connsiteY39" fmla="*/ 209550 h 342900"/>
              <a:gd name="connsiteX40" fmla="*/ 323850 w 342900"/>
              <a:gd name="connsiteY40" fmla="*/ 228600 h 342900"/>
              <a:gd name="connsiteX41" fmla="*/ 304928 w 342900"/>
              <a:gd name="connsiteY41" fmla="*/ 211771 h 342900"/>
              <a:gd name="connsiteX42" fmla="*/ 304800 w 342900"/>
              <a:gd name="connsiteY42" fmla="*/ 209550 h 342900"/>
              <a:gd name="connsiteX43" fmla="*/ 304800 w 342900"/>
              <a:gd name="connsiteY43" fmla="*/ 133350 h 342900"/>
              <a:gd name="connsiteX44" fmla="*/ 323850 w 342900"/>
              <a:gd name="connsiteY44" fmla="*/ 1143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2900" h="342900">
                <a:moveTo>
                  <a:pt x="171450" y="0"/>
                </a:moveTo>
                <a:cubicBezTo>
                  <a:pt x="181219" y="0"/>
                  <a:pt x="189271" y="7354"/>
                  <a:pt x="190372" y="16828"/>
                </a:cubicBezTo>
                <a:lnTo>
                  <a:pt x="190500" y="19050"/>
                </a:lnTo>
                <a:lnTo>
                  <a:pt x="190500" y="323850"/>
                </a:lnTo>
                <a:cubicBezTo>
                  <a:pt x="190500" y="334371"/>
                  <a:pt x="181971" y="342900"/>
                  <a:pt x="171450" y="342900"/>
                </a:cubicBezTo>
                <a:cubicBezTo>
                  <a:pt x="161681" y="342900"/>
                  <a:pt x="153629" y="335547"/>
                  <a:pt x="152528" y="326071"/>
                </a:cubicBezTo>
                <a:lnTo>
                  <a:pt x="152400" y="323850"/>
                </a:lnTo>
                <a:lnTo>
                  <a:pt x="152400" y="19050"/>
                </a:lnTo>
                <a:cubicBezTo>
                  <a:pt x="152400" y="8529"/>
                  <a:pt x="160929" y="0"/>
                  <a:pt x="171450" y="0"/>
                </a:cubicBezTo>
                <a:close/>
                <a:moveTo>
                  <a:pt x="95250" y="57150"/>
                </a:moveTo>
                <a:cubicBezTo>
                  <a:pt x="105020" y="57150"/>
                  <a:pt x="113071" y="64504"/>
                  <a:pt x="114172" y="73978"/>
                </a:cubicBezTo>
                <a:lnTo>
                  <a:pt x="114300" y="76200"/>
                </a:lnTo>
                <a:lnTo>
                  <a:pt x="114300" y="266700"/>
                </a:lnTo>
                <a:cubicBezTo>
                  <a:pt x="114300" y="277221"/>
                  <a:pt x="105771" y="285750"/>
                  <a:pt x="95250" y="285750"/>
                </a:cubicBezTo>
                <a:cubicBezTo>
                  <a:pt x="85480" y="285750"/>
                  <a:pt x="77429" y="278397"/>
                  <a:pt x="76328" y="268921"/>
                </a:cubicBezTo>
                <a:lnTo>
                  <a:pt x="76200" y="266700"/>
                </a:lnTo>
                <a:lnTo>
                  <a:pt x="76200" y="76200"/>
                </a:lnTo>
                <a:cubicBezTo>
                  <a:pt x="76200" y="65679"/>
                  <a:pt x="84729" y="57150"/>
                  <a:pt x="95250" y="57150"/>
                </a:cubicBezTo>
                <a:close/>
                <a:moveTo>
                  <a:pt x="247650" y="57150"/>
                </a:moveTo>
                <a:cubicBezTo>
                  <a:pt x="257419" y="57150"/>
                  <a:pt x="265471" y="64504"/>
                  <a:pt x="266572" y="73978"/>
                </a:cubicBezTo>
                <a:lnTo>
                  <a:pt x="266700" y="76200"/>
                </a:lnTo>
                <a:lnTo>
                  <a:pt x="266700" y="266700"/>
                </a:lnTo>
                <a:cubicBezTo>
                  <a:pt x="266700" y="277221"/>
                  <a:pt x="258171" y="285750"/>
                  <a:pt x="247650" y="285750"/>
                </a:cubicBezTo>
                <a:cubicBezTo>
                  <a:pt x="237881" y="285750"/>
                  <a:pt x="229829" y="278397"/>
                  <a:pt x="228728" y="268921"/>
                </a:cubicBezTo>
                <a:lnTo>
                  <a:pt x="228600" y="266700"/>
                </a:lnTo>
                <a:lnTo>
                  <a:pt x="228600" y="76200"/>
                </a:lnTo>
                <a:cubicBezTo>
                  <a:pt x="228600" y="65679"/>
                  <a:pt x="237129" y="57150"/>
                  <a:pt x="247650" y="57150"/>
                </a:cubicBezTo>
                <a:close/>
                <a:moveTo>
                  <a:pt x="19050" y="114300"/>
                </a:moveTo>
                <a:cubicBezTo>
                  <a:pt x="28820" y="114300"/>
                  <a:pt x="36871" y="121654"/>
                  <a:pt x="37972" y="131128"/>
                </a:cubicBezTo>
                <a:lnTo>
                  <a:pt x="38100" y="133350"/>
                </a:lnTo>
                <a:lnTo>
                  <a:pt x="38100" y="209550"/>
                </a:lnTo>
                <a:cubicBezTo>
                  <a:pt x="38100" y="220071"/>
                  <a:pt x="29571" y="228600"/>
                  <a:pt x="19050" y="228600"/>
                </a:cubicBezTo>
                <a:cubicBezTo>
                  <a:pt x="9280" y="228600"/>
                  <a:pt x="1229" y="221247"/>
                  <a:pt x="128" y="211771"/>
                </a:cubicBezTo>
                <a:lnTo>
                  <a:pt x="0" y="209550"/>
                </a:lnTo>
                <a:lnTo>
                  <a:pt x="0" y="133350"/>
                </a:lnTo>
                <a:cubicBezTo>
                  <a:pt x="0" y="122829"/>
                  <a:pt x="8529" y="114300"/>
                  <a:pt x="19050" y="114300"/>
                </a:cubicBezTo>
                <a:close/>
                <a:moveTo>
                  <a:pt x="323850" y="114300"/>
                </a:moveTo>
                <a:cubicBezTo>
                  <a:pt x="333619" y="114300"/>
                  <a:pt x="341671" y="121654"/>
                  <a:pt x="342772" y="131128"/>
                </a:cubicBezTo>
                <a:lnTo>
                  <a:pt x="342900" y="133350"/>
                </a:lnTo>
                <a:lnTo>
                  <a:pt x="342900" y="209550"/>
                </a:lnTo>
                <a:cubicBezTo>
                  <a:pt x="342900" y="220071"/>
                  <a:pt x="334371" y="228600"/>
                  <a:pt x="323850" y="228600"/>
                </a:cubicBezTo>
                <a:cubicBezTo>
                  <a:pt x="314081" y="228600"/>
                  <a:pt x="306029" y="221247"/>
                  <a:pt x="304928" y="211771"/>
                </a:cubicBezTo>
                <a:lnTo>
                  <a:pt x="304800" y="209550"/>
                </a:lnTo>
                <a:lnTo>
                  <a:pt x="304800" y="133350"/>
                </a:lnTo>
                <a:cubicBezTo>
                  <a:pt x="304800" y="122829"/>
                  <a:pt x="313329" y="114300"/>
                  <a:pt x="323850" y="114300"/>
                </a:cubicBezTo>
                <a:close/>
              </a:path>
            </a:pathLst>
          </a:cu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endParaRPr lang="en-US" sz="1600">
              <a:gradFill>
                <a:gsLst>
                  <a:gs pos="1399">
                    <a:srgbClr val="FFFFFF"/>
                  </a:gs>
                  <a:gs pos="17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AE90C9-0415-304A-9EAE-DDEADA2E7ABA}"/>
              </a:ext>
            </a:extLst>
          </p:cNvPr>
          <p:cNvSpPr txBox="1">
            <a:spLocks/>
          </p:cNvSpPr>
          <p:nvPr/>
        </p:nvSpPr>
        <p:spPr>
          <a:xfrm>
            <a:off x="1454159" y="3196237"/>
            <a:ext cx="4129777" cy="83099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49C5B1"/>
              </a:buClr>
              <a:buSzPct val="90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Built-in natural language processing,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akin to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ChatCopilot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 Extension, with </a:t>
            </a:r>
            <a:r>
              <a:rPr lang="en-US" b="1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Segoe UI" pitchFamily="34" charset="0"/>
              </a:rPr>
              <a:t>prompt engineering and moderation</a:t>
            </a:r>
          </a:p>
        </p:txBody>
      </p:sp>
      <p:sp>
        <p:nvSpPr>
          <p:cNvPr id="24" name="Graphic 161" descr="chess pieces">
            <a:extLst>
              <a:ext uri="{FF2B5EF4-FFF2-40B4-BE49-F238E27FC236}">
                <a16:creationId xmlns:a16="http://schemas.microsoft.com/office/drawing/2014/main" id="{76AAA89C-F150-5A47-4209-83B1AD38A719}"/>
              </a:ext>
            </a:extLst>
          </p:cNvPr>
          <p:cNvSpPr>
            <a:spLocks noChangeAspect="1"/>
          </p:cNvSpPr>
          <p:nvPr/>
        </p:nvSpPr>
        <p:spPr>
          <a:xfrm>
            <a:off x="846892" y="4300492"/>
            <a:ext cx="416624" cy="349200"/>
          </a:xfrm>
          <a:custGeom>
            <a:avLst/>
            <a:gdLst>
              <a:gd name="connsiteX0" fmla="*/ 318863 w 377157"/>
              <a:gd name="connsiteY0" fmla="*/ 68591 h 354330"/>
              <a:gd name="connsiteX1" fmla="*/ 320008 w 377157"/>
              <a:gd name="connsiteY1" fmla="*/ 68580 h 354330"/>
              <a:gd name="connsiteX2" fmla="*/ 341352 w 377157"/>
              <a:gd name="connsiteY2" fmla="*/ 72700 h 354330"/>
              <a:gd name="connsiteX3" fmla="*/ 377158 w 377157"/>
              <a:gd name="connsiteY3" fmla="*/ 125730 h 354330"/>
              <a:gd name="connsiteX4" fmla="*/ 320008 w 377157"/>
              <a:gd name="connsiteY4" fmla="*/ 182880 h 354330"/>
              <a:gd name="connsiteX5" fmla="*/ 314718 w 377157"/>
              <a:gd name="connsiteY5" fmla="*/ 182638 h 354330"/>
              <a:gd name="connsiteX6" fmla="*/ 289051 w 377157"/>
              <a:gd name="connsiteY6" fmla="*/ 173777 h 354330"/>
              <a:gd name="connsiteX7" fmla="*/ 299317 w 377157"/>
              <a:gd name="connsiteY7" fmla="*/ 216155 h 354330"/>
              <a:gd name="connsiteX8" fmla="*/ 271545 w 377157"/>
              <a:gd name="connsiteY8" fmla="*/ 251458 h 354330"/>
              <a:gd name="connsiteX9" fmla="*/ 254119 w 377157"/>
              <a:gd name="connsiteY9" fmla="*/ 251458 h 354330"/>
              <a:gd name="connsiteX10" fmla="*/ 226353 w 377157"/>
              <a:gd name="connsiteY10" fmla="*/ 216132 h 354330"/>
              <a:gd name="connsiteX11" fmla="*/ 236649 w 377157"/>
              <a:gd name="connsiteY11" fmla="*/ 173786 h 354330"/>
              <a:gd name="connsiteX12" fmla="*/ 210970 w 377157"/>
              <a:gd name="connsiteY12" fmla="*/ 182640 h 354330"/>
              <a:gd name="connsiteX13" fmla="*/ 205708 w 377157"/>
              <a:gd name="connsiteY13" fmla="*/ 182880 h 354330"/>
              <a:gd name="connsiteX14" fmla="*/ 204263 w 377157"/>
              <a:gd name="connsiteY14" fmla="*/ 182862 h 354330"/>
              <a:gd name="connsiteX15" fmla="*/ 188273 w 377157"/>
              <a:gd name="connsiteY15" fmla="*/ 158388 h 354330"/>
              <a:gd name="connsiteX16" fmla="*/ 194278 w 377157"/>
              <a:gd name="connsiteY16" fmla="*/ 125730 h 354330"/>
              <a:gd name="connsiteX17" fmla="*/ 179040 w 377157"/>
              <a:gd name="connsiteY17" fmla="*/ 75170 h 354330"/>
              <a:gd name="connsiteX18" fmla="*/ 184361 w 377157"/>
              <a:gd name="connsiteY18" fmla="*/ 72700 h 354330"/>
              <a:gd name="connsiteX19" fmla="*/ 205708 w 377157"/>
              <a:gd name="connsiteY19" fmla="*/ 68580 h 354330"/>
              <a:gd name="connsiteX20" fmla="*/ 206853 w 377157"/>
              <a:gd name="connsiteY20" fmla="*/ 68591 h 354330"/>
              <a:gd name="connsiteX21" fmla="*/ 205708 w 377157"/>
              <a:gd name="connsiteY21" fmla="*/ 57150 h 354330"/>
              <a:gd name="connsiteX22" fmla="*/ 206849 w 377157"/>
              <a:gd name="connsiteY22" fmla="*/ 45728 h 354330"/>
              <a:gd name="connsiteX23" fmla="*/ 262858 w 377157"/>
              <a:gd name="connsiteY23" fmla="*/ 0 h 354330"/>
              <a:gd name="connsiteX24" fmla="*/ 318867 w 377157"/>
              <a:gd name="connsiteY24" fmla="*/ 45728 h 354330"/>
              <a:gd name="connsiteX25" fmla="*/ 320008 w 377157"/>
              <a:gd name="connsiteY25" fmla="*/ 57150 h 354330"/>
              <a:gd name="connsiteX26" fmla="*/ 318863 w 377157"/>
              <a:gd name="connsiteY26" fmla="*/ 68591 h 354330"/>
              <a:gd name="connsiteX27" fmla="*/ 102870 w 377157"/>
              <a:gd name="connsiteY27" fmla="*/ 57150 h 354330"/>
              <a:gd name="connsiteX28" fmla="*/ 34290 w 377157"/>
              <a:gd name="connsiteY28" fmla="*/ 125730 h 354330"/>
              <a:gd name="connsiteX29" fmla="*/ 51753 w 377157"/>
              <a:gd name="connsiteY29" fmla="*/ 171450 h 354330"/>
              <a:gd name="connsiteX30" fmla="*/ 45720 w 377157"/>
              <a:gd name="connsiteY30" fmla="*/ 171450 h 354330"/>
              <a:gd name="connsiteX31" fmla="*/ 22860 w 377157"/>
              <a:gd name="connsiteY31" fmla="*/ 194310 h 354330"/>
              <a:gd name="connsiteX32" fmla="*/ 45720 w 377157"/>
              <a:gd name="connsiteY32" fmla="*/ 217170 h 354330"/>
              <a:gd name="connsiteX33" fmla="*/ 57587 w 377157"/>
              <a:gd name="connsiteY33" fmla="*/ 217170 h 354330"/>
              <a:gd name="connsiteX34" fmla="*/ 14187 w 377157"/>
              <a:gd name="connsiteY34" fmla="*/ 292453 h 354330"/>
              <a:gd name="connsiteX35" fmla="*/ 0 w 377157"/>
              <a:gd name="connsiteY35" fmla="*/ 321156 h 354330"/>
              <a:gd name="connsiteX36" fmla="*/ 33174 w 377157"/>
              <a:gd name="connsiteY36" fmla="*/ 354330 h 354330"/>
              <a:gd name="connsiteX37" fmla="*/ 172566 w 377157"/>
              <a:gd name="connsiteY37" fmla="*/ 354330 h 354330"/>
              <a:gd name="connsiteX38" fmla="*/ 205740 w 377157"/>
              <a:gd name="connsiteY38" fmla="*/ 321156 h 354330"/>
              <a:gd name="connsiteX39" fmla="*/ 191553 w 377157"/>
              <a:gd name="connsiteY39" fmla="*/ 292453 h 354330"/>
              <a:gd name="connsiteX40" fmla="*/ 148153 w 377157"/>
              <a:gd name="connsiteY40" fmla="*/ 217170 h 354330"/>
              <a:gd name="connsiteX41" fmla="*/ 160020 w 377157"/>
              <a:gd name="connsiteY41" fmla="*/ 217170 h 354330"/>
              <a:gd name="connsiteX42" fmla="*/ 182880 w 377157"/>
              <a:gd name="connsiteY42" fmla="*/ 194310 h 354330"/>
              <a:gd name="connsiteX43" fmla="*/ 160020 w 377157"/>
              <a:gd name="connsiteY43" fmla="*/ 171450 h 354330"/>
              <a:gd name="connsiteX44" fmla="*/ 153987 w 377157"/>
              <a:gd name="connsiteY44" fmla="*/ 171450 h 354330"/>
              <a:gd name="connsiteX45" fmla="*/ 171450 w 377157"/>
              <a:gd name="connsiteY45" fmla="*/ 125730 h 354330"/>
              <a:gd name="connsiteX46" fmla="*/ 102870 w 377157"/>
              <a:gd name="connsiteY46" fmla="*/ 57150 h 3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77157" h="354330">
                <a:moveTo>
                  <a:pt x="318863" y="68591"/>
                </a:moveTo>
                <a:cubicBezTo>
                  <a:pt x="319242" y="68584"/>
                  <a:pt x="319626" y="68580"/>
                  <a:pt x="320008" y="68580"/>
                </a:cubicBezTo>
                <a:cubicBezTo>
                  <a:pt x="327554" y="68580"/>
                  <a:pt x="334760" y="70043"/>
                  <a:pt x="341352" y="72700"/>
                </a:cubicBezTo>
                <a:cubicBezTo>
                  <a:pt x="362342" y="81156"/>
                  <a:pt x="377158" y="101713"/>
                  <a:pt x="377158" y="125730"/>
                </a:cubicBezTo>
                <a:cubicBezTo>
                  <a:pt x="377158" y="157293"/>
                  <a:pt x="351571" y="182880"/>
                  <a:pt x="320008" y="182880"/>
                </a:cubicBezTo>
                <a:cubicBezTo>
                  <a:pt x="318225" y="182880"/>
                  <a:pt x="316460" y="182798"/>
                  <a:pt x="314718" y="182638"/>
                </a:cubicBezTo>
                <a:cubicBezTo>
                  <a:pt x="305318" y="181776"/>
                  <a:pt x="296577" y="178637"/>
                  <a:pt x="289051" y="173777"/>
                </a:cubicBezTo>
                <a:lnTo>
                  <a:pt x="299317" y="216155"/>
                </a:lnTo>
                <a:cubicBezTo>
                  <a:pt x="303672" y="234139"/>
                  <a:pt x="290050" y="251458"/>
                  <a:pt x="271545" y="251458"/>
                </a:cubicBezTo>
                <a:lnTo>
                  <a:pt x="254119" y="251458"/>
                </a:lnTo>
                <a:cubicBezTo>
                  <a:pt x="235604" y="251458"/>
                  <a:pt x="221980" y="234123"/>
                  <a:pt x="226353" y="216132"/>
                </a:cubicBezTo>
                <a:lnTo>
                  <a:pt x="236649" y="173786"/>
                </a:lnTo>
                <a:cubicBezTo>
                  <a:pt x="229119" y="178646"/>
                  <a:pt x="220375" y="181783"/>
                  <a:pt x="210970" y="182640"/>
                </a:cubicBezTo>
                <a:cubicBezTo>
                  <a:pt x="209238" y="182800"/>
                  <a:pt x="207482" y="182880"/>
                  <a:pt x="205708" y="182880"/>
                </a:cubicBezTo>
                <a:cubicBezTo>
                  <a:pt x="205226" y="182880"/>
                  <a:pt x="204743" y="182873"/>
                  <a:pt x="204263" y="182862"/>
                </a:cubicBezTo>
                <a:cubicBezTo>
                  <a:pt x="201730" y="173036"/>
                  <a:pt x="196011" y="164489"/>
                  <a:pt x="188273" y="158388"/>
                </a:cubicBezTo>
                <a:cubicBezTo>
                  <a:pt x="192152" y="148246"/>
                  <a:pt x="194278" y="137236"/>
                  <a:pt x="194278" y="125730"/>
                </a:cubicBezTo>
                <a:cubicBezTo>
                  <a:pt x="194278" y="107036"/>
                  <a:pt x="188668" y="89652"/>
                  <a:pt x="179040" y="75170"/>
                </a:cubicBezTo>
                <a:cubicBezTo>
                  <a:pt x="180764" y="74259"/>
                  <a:pt x="182540" y="73434"/>
                  <a:pt x="184361" y="72700"/>
                </a:cubicBezTo>
                <a:cubicBezTo>
                  <a:pt x="190956" y="70043"/>
                  <a:pt x="198162" y="68580"/>
                  <a:pt x="205708" y="68580"/>
                </a:cubicBezTo>
                <a:cubicBezTo>
                  <a:pt x="206090" y="68580"/>
                  <a:pt x="206472" y="68584"/>
                  <a:pt x="206853" y="68591"/>
                </a:cubicBezTo>
                <a:cubicBezTo>
                  <a:pt x="206101" y="64895"/>
                  <a:pt x="205708" y="61068"/>
                  <a:pt x="205708" y="57150"/>
                </a:cubicBezTo>
                <a:cubicBezTo>
                  <a:pt x="205708" y="53238"/>
                  <a:pt x="206101" y="49419"/>
                  <a:pt x="206849" y="45728"/>
                </a:cubicBezTo>
                <a:cubicBezTo>
                  <a:pt x="212141" y="19638"/>
                  <a:pt x="235207" y="0"/>
                  <a:pt x="262858" y="0"/>
                </a:cubicBezTo>
                <a:cubicBezTo>
                  <a:pt x="290509" y="0"/>
                  <a:pt x="313575" y="19638"/>
                  <a:pt x="318867" y="45728"/>
                </a:cubicBezTo>
                <a:cubicBezTo>
                  <a:pt x="319615" y="49419"/>
                  <a:pt x="320008" y="53238"/>
                  <a:pt x="320008" y="57150"/>
                </a:cubicBezTo>
                <a:cubicBezTo>
                  <a:pt x="320008" y="61068"/>
                  <a:pt x="319613" y="64895"/>
                  <a:pt x="318863" y="68591"/>
                </a:cubicBezTo>
                <a:close/>
                <a:moveTo>
                  <a:pt x="102870" y="57150"/>
                </a:moveTo>
                <a:cubicBezTo>
                  <a:pt x="64994" y="57150"/>
                  <a:pt x="34290" y="87854"/>
                  <a:pt x="34290" y="125730"/>
                </a:cubicBezTo>
                <a:cubicBezTo>
                  <a:pt x="34290" y="143294"/>
                  <a:pt x="40893" y="159317"/>
                  <a:pt x="51753" y="171450"/>
                </a:cubicBezTo>
                <a:lnTo>
                  <a:pt x="45720" y="171450"/>
                </a:lnTo>
                <a:cubicBezTo>
                  <a:pt x="33095" y="171450"/>
                  <a:pt x="22860" y="181684"/>
                  <a:pt x="22860" y="194310"/>
                </a:cubicBezTo>
                <a:cubicBezTo>
                  <a:pt x="22860" y="206936"/>
                  <a:pt x="33095" y="217170"/>
                  <a:pt x="45720" y="217170"/>
                </a:cubicBezTo>
                <a:lnTo>
                  <a:pt x="57587" y="217170"/>
                </a:lnTo>
                <a:cubicBezTo>
                  <a:pt x="49112" y="258272"/>
                  <a:pt x="26688" y="281996"/>
                  <a:pt x="14187" y="292453"/>
                </a:cubicBezTo>
                <a:cubicBezTo>
                  <a:pt x="6256" y="299087"/>
                  <a:pt x="0" y="309273"/>
                  <a:pt x="0" y="321156"/>
                </a:cubicBezTo>
                <a:cubicBezTo>
                  <a:pt x="0" y="339478"/>
                  <a:pt x="14853" y="354330"/>
                  <a:pt x="33174" y="354330"/>
                </a:cubicBezTo>
                <a:lnTo>
                  <a:pt x="172566" y="354330"/>
                </a:lnTo>
                <a:cubicBezTo>
                  <a:pt x="190888" y="354330"/>
                  <a:pt x="205740" y="339478"/>
                  <a:pt x="205740" y="321156"/>
                </a:cubicBezTo>
                <a:cubicBezTo>
                  <a:pt x="205740" y="309273"/>
                  <a:pt x="199483" y="299087"/>
                  <a:pt x="191553" y="292453"/>
                </a:cubicBezTo>
                <a:cubicBezTo>
                  <a:pt x="179052" y="281996"/>
                  <a:pt x="156628" y="258272"/>
                  <a:pt x="148153" y="217170"/>
                </a:cubicBezTo>
                <a:lnTo>
                  <a:pt x="160020" y="217170"/>
                </a:lnTo>
                <a:cubicBezTo>
                  <a:pt x="172645" y="217170"/>
                  <a:pt x="182880" y="206936"/>
                  <a:pt x="182880" y="194310"/>
                </a:cubicBezTo>
                <a:cubicBezTo>
                  <a:pt x="182880" y="181684"/>
                  <a:pt x="172645" y="171450"/>
                  <a:pt x="160020" y="171450"/>
                </a:cubicBezTo>
                <a:lnTo>
                  <a:pt x="153987" y="171450"/>
                </a:lnTo>
                <a:cubicBezTo>
                  <a:pt x="164847" y="159317"/>
                  <a:pt x="171450" y="143294"/>
                  <a:pt x="171450" y="125730"/>
                </a:cubicBezTo>
                <a:cubicBezTo>
                  <a:pt x="171450" y="87854"/>
                  <a:pt x="140746" y="57150"/>
                  <a:pt x="102870" y="57150"/>
                </a:cubicBezTo>
                <a:close/>
              </a:path>
            </a:pathLst>
          </a:cu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endParaRPr lang="en-US" sz="1600">
              <a:gradFill>
                <a:gsLst>
                  <a:gs pos="1399">
                    <a:srgbClr val="FFFFFF"/>
                  </a:gs>
                  <a:gs pos="17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551431-631D-707C-CC29-EBEC71C22AF1}"/>
              </a:ext>
            </a:extLst>
          </p:cNvPr>
          <p:cNvSpPr txBox="1">
            <a:spLocks/>
          </p:cNvSpPr>
          <p:nvPr/>
        </p:nvSpPr>
        <p:spPr>
          <a:xfrm>
            <a:off x="1454161" y="4300492"/>
            <a:ext cx="2504800" cy="1107996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49C5B1"/>
              </a:buClr>
              <a:buSzPct val="90000"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Planning engine that guides conversation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to extract </a:t>
            </a:r>
            <a:r>
              <a:rPr lang="en-US" b="1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Segoe UI" pitchFamily="34" charset="0"/>
              </a:rPr>
              <a:t>intents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 and map to app actions</a:t>
            </a:r>
          </a:p>
        </p:txBody>
      </p:sp>
      <p:sp>
        <p:nvSpPr>
          <p:cNvPr id="26" name="Graphic 67" descr="two people and a checkmark">
            <a:extLst>
              <a:ext uri="{FF2B5EF4-FFF2-40B4-BE49-F238E27FC236}">
                <a16:creationId xmlns:a16="http://schemas.microsoft.com/office/drawing/2014/main" id="{A2B8E341-31F8-2DE8-1E65-DE9CE8DD6A5D}"/>
              </a:ext>
            </a:extLst>
          </p:cNvPr>
          <p:cNvSpPr>
            <a:spLocks noChangeAspect="1"/>
          </p:cNvSpPr>
          <p:nvPr/>
        </p:nvSpPr>
        <p:spPr>
          <a:xfrm>
            <a:off x="852034" y="5681747"/>
            <a:ext cx="410131" cy="349200"/>
          </a:xfrm>
          <a:custGeom>
            <a:avLst/>
            <a:gdLst>
              <a:gd name="connsiteX0" fmla="*/ 111369 w 389792"/>
              <a:gd name="connsiteY0" fmla="*/ 148492 h 371230"/>
              <a:gd name="connsiteX1" fmla="*/ 185615 w 389792"/>
              <a:gd name="connsiteY1" fmla="*/ 74246 h 371230"/>
              <a:gd name="connsiteX2" fmla="*/ 111369 w 389792"/>
              <a:gd name="connsiteY2" fmla="*/ 0 h 371230"/>
              <a:gd name="connsiteX3" fmla="*/ 37123 w 389792"/>
              <a:gd name="connsiteY3" fmla="*/ 74246 h 371230"/>
              <a:gd name="connsiteX4" fmla="*/ 111369 w 389792"/>
              <a:gd name="connsiteY4" fmla="*/ 148492 h 371230"/>
              <a:gd name="connsiteX5" fmla="*/ 278423 w 389792"/>
              <a:gd name="connsiteY5" fmla="*/ 148492 h 371230"/>
              <a:gd name="connsiteX6" fmla="*/ 334108 w 389792"/>
              <a:gd name="connsiteY6" fmla="*/ 92808 h 371230"/>
              <a:gd name="connsiteX7" fmla="*/ 278423 w 389792"/>
              <a:gd name="connsiteY7" fmla="*/ 37123 h 371230"/>
              <a:gd name="connsiteX8" fmla="*/ 222739 w 389792"/>
              <a:gd name="connsiteY8" fmla="*/ 92808 h 371230"/>
              <a:gd name="connsiteX9" fmla="*/ 278423 w 389792"/>
              <a:gd name="connsiteY9" fmla="*/ 148492 h 371230"/>
              <a:gd name="connsiteX10" fmla="*/ 41763 w 389792"/>
              <a:gd name="connsiteY10" fmla="*/ 185615 h 371230"/>
              <a:gd name="connsiteX11" fmla="*/ 0 w 389792"/>
              <a:gd name="connsiteY11" fmla="*/ 227379 h 371230"/>
              <a:gd name="connsiteX12" fmla="*/ 0 w 389792"/>
              <a:gd name="connsiteY12" fmla="*/ 232019 h 371230"/>
              <a:gd name="connsiteX13" fmla="*/ 111369 w 389792"/>
              <a:gd name="connsiteY13" fmla="*/ 315546 h 371230"/>
              <a:gd name="connsiteX14" fmla="*/ 172220 w 389792"/>
              <a:gd name="connsiteY14" fmla="*/ 304177 h 371230"/>
              <a:gd name="connsiteX15" fmla="*/ 167054 w 389792"/>
              <a:gd name="connsiteY15" fmla="*/ 269142 h 371230"/>
              <a:gd name="connsiteX16" fmla="*/ 197504 w 389792"/>
              <a:gd name="connsiteY16" fmla="*/ 189014 h 371230"/>
              <a:gd name="connsiteX17" fmla="*/ 180975 w 389792"/>
              <a:gd name="connsiteY17" fmla="*/ 185615 h 371230"/>
              <a:gd name="connsiteX18" fmla="*/ 41763 w 389792"/>
              <a:gd name="connsiteY18" fmla="*/ 185615 h 371230"/>
              <a:gd name="connsiteX19" fmla="*/ 389792 w 389792"/>
              <a:gd name="connsiteY19" fmla="*/ 269142 h 371230"/>
              <a:gd name="connsiteX20" fmla="*/ 287704 w 389792"/>
              <a:gd name="connsiteY20" fmla="*/ 371231 h 371230"/>
              <a:gd name="connsiteX21" fmla="*/ 185615 w 389792"/>
              <a:gd name="connsiteY21" fmla="*/ 269142 h 371230"/>
              <a:gd name="connsiteX22" fmla="*/ 287704 w 389792"/>
              <a:gd name="connsiteY22" fmla="*/ 167054 h 371230"/>
              <a:gd name="connsiteX23" fmla="*/ 389792 w 389792"/>
              <a:gd name="connsiteY23" fmla="*/ 269142 h 371230"/>
              <a:gd name="connsiteX24" fmla="*/ 336825 w 389792"/>
              <a:gd name="connsiteY24" fmla="*/ 225456 h 371230"/>
              <a:gd name="connsiteX25" fmla="*/ 269142 w 389792"/>
              <a:gd name="connsiteY25" fmla="*/ 293141 h 371230"/>
              <a:gd name="connsiteX26" fmla="*/ 238583 w 389792"/>
              <a:gd name="connsiteY26" fmla="*/ 262579 h 371230"/>
              <a:gd name="connsiteX27" fmla="*/ 225456 w 389792"/>
              <a:gd name="connsiteY27" fmla="*/ 262579 h 371230"/>
              <a:gd name="connsiteX28" fmla="*/ 225456 w 389792"/>
              <a:gd name="connsiteY28" fmla="*/ 275706 h 371230"/>
              <a:gd name="connsiteX29" fmla="*/ 262579 w 389792"/>
              <a:gd name="connsiteY29" fmla="*/ 312829 h 371230"/>
              <a:gd name="connsiteX30" fmla="*/ 275706 w 389792"/>
              <a:gd name="connsiteY30" fmla="*/ 312829 h 371230"/>
              <a:gd name="connsiteX31" fmla="*/ 349952 w 389792"/>
              <a:gd name="connsiteY31" fmla="*/ 238583 h 371230"/>
              <a:gd name="connsiteX32" fmla="*/ 349952 w 389792"/>
              <a:gd name="connsiteY32" fmla="*/ 225456 h 371230"/>
              <a:gd name="connsiteX33" fmla="*/ 336825 w 389792"/>
              <a:gd name="connsiteY33" fmla="*/ 225456 h 37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89792" h="371230">
                <a:moveTo>
                  <a:pt x="111369" y="148492"/>
                </a:moveTo>
                <a:cubicBezTo>
                  <a:pt x="152374" y="148492"/>
                  <a:pt x="185615" y="115251"/>
                  <a:pt x="185615" y="74246"/>
                </a:cubicBezTo>
                <a:cubicBezTo>
                  <a:pt x="185615" y="33241"/>
                  <a:pt x="152374" y="0"/>
                  <a:pt x="111369" y="0"/>
                </a:cubicBezTo>
                <a:cubicBezTo>
                  <a:pt x="70364" y="0"/>
                  <a:pt x="37123" y="33241"/>
                  <a:pt x="37123" y="74246"/>
                </a:cubicBezTo>
                <a:cubicBezTo>
                  <a:pt x="37123" y="115251"/>
                  <a:pt x="70364" y="148492"/>
                  <a:pt x="111369" y="148492"/>
                </a:cubicBezTo>
                <a:close/>
                <a:moveTo>
                  <a:pt x="278423" y="148492"/>
                </a:moveTo>
                <a:cubicBezTo>
                  <a:pt x="309178" y="148492"/>
                  <a:pt x="334108" y="123561"/>
                  <a:pt x="334108" y="92808"/>
                </a:cubicBezTo>
                <a:cubicBezTo>
                  <a:pt x="334108" y="62054"/>
                  <a:pt x="309178" y="37123"/>
                  <a:pt x="278423" y="37123"/>
                </a:cubicBezTo>
                <a:cubicBezTo>
                  <a:pt x="247669" y="37123"/>
                  <a:pt x="222739" y="62054"/>
                  <a:pt x="222739" y="92808"/>
                </a:cubicBezTo>
                <a:cubicBezTo>
                  <a:pt x="222739" y="123561"/>
                  <a:pt x="247669" y="148492"/>
                  <a:pt x="278423" y="148492"/>
                </a:cubicBezTo>
                <a:close/>
                <a:moveTo>
                  <a:pt x="41763" y="185615"/>
                </a:moveTo>
                <a:cubicBezTo>
                  <a:pt x="18698" y="185615"/>
                  <a:pt x="0" y="204314"/>
                  <a:pt x="0" y="227379"/>
                </a:cubicBezTo>
                <a:lnTo>
                  <a:pt x="0" y="232019"/>
                </a:lnTo>
                <a:cubicBezTo>
                  <a:pt x="0" y="232019"/>
                  <a:pt x="0" y="315546"/>
                  <a:pt x="111369" y="315546"/>
                </a:cubicBezTo>
                <a:cubicBezTo>
                  <a:pt x="137167" y="315546"/>
                  <a:pt x="156990" y="311064"/>
                  <a:pt x="172220" y="304177"/>
                </a:cubicBezTo>
                <a:cubicBezTo>
                  <a:pt x="168860" y="293089"/>
                  <a:pt x="167054" y="281326"/>
                  <a:pt x="167054" y="269142"/>
                </a:cubicBezTo>
                <a:cubicBezTo>
                  <a:pt x="167054" y="238388"/>
                  <a:pt x="178560" y="210323"/>
                  <a:pt x="197504" y="189014"/>
                </a:cubicBezTo>
                <a:cubicBezTo>
                  <a:pt x="192435" y="186827"/>
                  <a:pt x="186846" y="185615"/>
                  <a:pt x="180975" y="185615"/>
                </a:cubicBezTo>
                <a:lnTo>
                  <a:pt x="41763" y="185615"/>
                </a:lnTo>
                <a:close/>
                <a:moveTo>
                  <a:pt x="389792" y="269142"/>
                </a:moveTo>
                <a:cubicBezTo>
                  <a:pt x="389792" y="325525"/>
                  <a:pt x="344086" y="371231"/>
                  <a:pt x="287704" y="371231"/>
                </a:cubicBezTo>
                <a:cubicBezTo>
                  <a:pt x="231321" y="371231"/>
                  <a:pt x="185615" y="325525"/>
                  <a:pt x="185615" y="269142"/>
                </a:cubicBezTo>
                <a:cubicBezTo>
                  <a:pt x="185615" y="212760"/>
                  <a:pt x="231321" y="167054"/>
                  <a:pt x="287704" y="167054"/>
                </a:cubicBezTo>
                <a:cubicBezTo>
                  <a:pt x="344086" y="167054"/>
                  <a:pt x="389792" y="212760"/>
                  <a:pt x="389792" y="269142"/>
                </a:cubicBezTo>
                <a:close/>
                <a:moveTo>
                  <a:pt x="336825" y="225456"/>
                </a:moveTo>
                <a:lnTo>
                  <a:pt x="269142" y="293141"/>
                </a:lnTo>
                <a:lnTo>
                  <a:pt x="238583" y="262579"/>
                </a:lnTo>
                <a:cubicBezTo>
                  <a:pt x="234958" y="258956"/>
                  <a:pt x="229081" y="258956"/>
                  <a:pt x="225456" y="262579"/>
                </a:cubicBezTo>
                <a:cubicBezTo>
                  <a:pt x="221833" y="266204"/>
                  <a:pt x="221833" y="272081"/>
                  <a:pt x="225456" y="275706"/>
                </a:cubicBezTo>
                <a:lnTo>
                  <a:pt x="262579" y="312829"/>
                </a:lnTo>
                <a:cubicBezTo>
                  <a:pt x="266204" y="316452"/>
                  <a:pt x="272081" y="316452"/>
                  <a:pt x="275706" y="312829"/>
                </a:cubicBezTo>
                <a:lnTo>
                  <a:pt x="349952" y="238583"/>
                </a:lnTo>
                <a:cubicBezTo>
                  <a:pt x="353575" y="234958"/>
                  <a:pt x="353575" y="229081"/>
                  <a:pt x="349952" y="225456"/>
                </a:cubicBezTo>
                <a:cubicBezTo>
                  <a:pt x="346327" y="221833"/>
                  <a:pt x="340450" y="221833"/>
                  <a:pt x="336825" y="225456"/>
                </a:cubicBezTo>
                <a:close/>
              </a:path>
            </a:pathLst>
          </a:cu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endParaRPr lang="en-US" sz="1600">
              <a:gradFill>
                <a:gsLst>
                  <a:gs pos="1399">
                    <a:srgbClr val="FFFFFF"/>
                  </a:gs>
                  <a:gs pos="17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704AA1-8ED9-86E4-5287-E49BCEC504B5}"/>
              </a:ext>
            </a:extLst>
          </p:cNvPr>
          <p:cNvSpPr txBox="1">
            <a:spLocks/>
          </p:cNvSpPr>
          <p:nvPr/>
        </p:nvSpPr>
        <p:spPr>
          <a:xfrm>
            <a:off x="1436575" y="5681747"/>
            <a:ext cx="4129777" cy="55399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49C5B1"/>
              </a:buClr>
              <a:buSzPct val="90000"/>
              <a:buFontTx/>
              <a:buNone/>
              <a:tabLst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cs typeface="Segoe UI" pitchFamily="34" charset="0"/>
              </a:rPr>
              <a:t>LLM modularity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Segoe Sans Display" pitchFamily="2" charset="0"/>
              </a:rPr>
              <a:t>– developers can use any LLM they choose</a:t>
            </a:r>
          </a:p>
        </p:txBody>
      </p:sp>
      <p:sp>
        <p:nvSpPr>
          <p:cNvPr id="33" name="Rectangle: Rounded Corners 15">
            <a:extLst>
              <a:ext uri="{FF2B5EF4-FFF2-40B4-BE49-F238E27FC236}">
                <a16:creationId xmlns:a16="http://schemas.microsoft.com/office/drawing/2014/main" id="{09F51433-575E-F28A-9B65-2BB50FB5EA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998773" y="1865164"/>
            <a:ext cx="5610615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8D4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@bot make a task for Babak from this</a:t>
            </a:r>
          </a:p>
        </p:txBody>
      </p:sp>
      <p:sp>
        <p:nvSpPr>
          <p:cNvPr id="35" name="Rectangle: Rounded Corners 12">
            <a:extLst>
              <a:ext uri="{FF2B5EF4-FFF2-40B4-BE49-F238E27FC236}">
                <a16:creationId xmlns:a16="http://schemas.microsoft.com/office/drawing/2014/main" id="{05055A6F-6448-E31E-1967-784276F10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98773" y="3078110"/>
            <a:ext cx="2806137" cy="1117899"/>
          </a:xfrm>
          <a:prstGeom prst="roundRect">
            <a:avLst>
              <a:gd name="adj" fmla="val 49213"/>
            </a:avLst>
          </a:pr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49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Copilot built with </a:t>
            </a:r>
            <a:b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</a:b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the  Teams AI Library</a:t>
            </a:r>
          </a:p>
        </p:txBody>
      </p:sp>
      <p:sp>
        <p:nvSpPr>
          <p:cNvPr id="37" name="Rectangle: Rounded Corners 15">
            <a:extLst>
              <a:ext uri="{FF2B5EF4-FFF2-40B4-BE49-F238E27FC236}">
                <a16:creationId xmlns:a16="http://schemas.microsoft.com/office/drawing/2014/main" id="{73DF1ED8-6AD6-F37E-22D1-9F060C8A39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714976" y="3121390"/>
            <a:ext cx="1895132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LLM</a:t>
            </a:r>
          </a:p>
        </p:txBody>
      </p:sp>
      <p:sp>
        <p:nvSpPr>
          <p:cNvPr id="39" name="Rectangle: Rounded Corners 15">
            <a:extLst>
              <a:ext uri="{FF2B5EF4-FFF2-40B4-BE49-F238E27FC236}">
                <a16:creationId xmlns:a16="http://schemas.microsoft.com/office/drawing/2014/main" id="{48F28F38-F995-6658-A6DE-26817A2FD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9714975" y="3758894"/>
            <a:ext cx="1895133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Microsoft 365</a:t>
            </a:r>
          </a:p>
        </p:txBody>
      </p:sp>
      <p:sp>
        <p:nvSpPr>
          <p:cNvPr id="41" name="Rectangle: Rounded Corners 15">
            <a:extLst>
              <a:ext uri="{FF2B5EF4-FFF2-40B4-BE49-F238E27FC236}">
                <a16:creationId xmlns:a16="http://schemas.microsoft.com/office/drawing/2014/main" id="{9F880A08-0BBD-7BCF-558E-092E07833C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998773" y="4976276"/>
            <a:ext cx="5610615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8D4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449">
              <a:spcBef>
                <a:spcPts val="600"/>
              </a:spcBef>
            </a:pPr>
            <a:r>
              <a:rPr lang="en-US"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Here’s the new task for Babak, everything look good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3E7A7-71E2-2FA2-19DF-0BC996F93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76690">
            <a:off x="4050098" y="2482644"/>
            <a:ext cx="425642" cy="4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86 0.00023 L -1.66667E-6 1.48148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786 0.00023 L -1.66667E-6 -2.22222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2787 0.00023 L 4.79167E-6 -3.7037E-7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86 0.00023 L -1.66667E-6 -1.85185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-2.59259E-6 L 4.58333E-6 0.03542 " pathEditMode="relative" rAng="0" ptsTypes="AA">
                                      <p:cBhvr>
                                        <p:cTn id="36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-3.7037E-6 L -4.58333E-6 0.03542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45833E-6 4.07407E-6 L -1.45833E-6 0.03541 " pathEditMode="relative" rAng="0" ptsTypes="AA">
                                      <p:cBhvr>
                                        <p:cTn id="46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45833E-6 -3.7037E-7 L -1.45833E-6 0.03542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2.96296E-6 L 1.66667E-6 0.03541 " pathEditMode="relative" rAng="0" ptsTypes="AA">
                                      <p:cBhvr>
                                        <p:cTn id="56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1.11111E-6 L 1.66667E-6 0.03542 " pathEditMode="relative" rAng="0" ptsTypes="AA">
                                      <p:cBhvr>
                                        <p:cTn id="6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58333E-6 2.59259E-6 L -4.58333E-6 0.03541 " pathEditMode="relative" rAng="0" ptsTypes="AA">
                                      <p:cBhvr>
                                        <p:cTn id="66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3.33333E-6 L -1.25E-6 0.03542 " pathEditMode="relative" rAng="0" ptsTypes="AA">
                                      <p:cBhvr>
                                        <p:cTn id="71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2.96296E-6 L -2.08333E-6 0.03541 " pathEditMode="relative" rAng="0" ptsTypes="AA">
                                      <p:cBhvr>
                                        <p:cTn id="76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6 -1.11111E-6 L -2.08333E-6 0.03542 " pathEditMode="relative" rAng="0" ptsTypes="AA">
                                      <p:cBhvr>
                                        <p:cTn id="81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1.85185E-6 L 1.25E-6 0.03541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3" dur="3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53" presetClass="entr" presetSubtype="16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mph" presetSubtype="0" de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0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animBg="1"/>
      <p:bldP spid="13" grpId="1" animBg="1"/>
      <p:bldP spid="20" grpId="0"/>
      <p:bldP spid="20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1" grpId="0"/>
      <p:bldP spid="31" grpId="1"/>
      <p:bldP spid="33" grpId="0" animBg="1"/>
      <p:bldP spid="33" grpId="1" animBg="1"/>
      <p:bldP spid="35" grpId="0" animBg="1"/>
      <p:bldP spid="35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E8C273-8242-A7A3-0127-5BD3230A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624534"/>
            <a:ext cx="11018520" cy="553998"/>
          </a:xfrm>
          <a:noFill/>
          <a:ln/>
        </p:spPr>
        <p:txBody>
          <a:bodyPr wrap="square" lIns="0" tIns="0" rIns="0" bIns="0" rtlCol="0" anchor="ctr">
            <a:normAutofit fontScale="90000"/>
          </a:bodyPr>
          <a:lstStyle/>
          <a:p>
            <a:pPr algn="ctr"/>
            <a:r>
              <a:rPr lang="en-US"/>
              <a:t>Get started in 4 simple steps</a:t>
            </a:r>
          </a:p>
        </p:txBody>
      </p:sp>
      <p:sp>
        <p:nvSpPr>
          <p:cNvPr id="2" name="Rectangle: Rounded Corners 15" descr="JavaScript">
            <a:extLst>
              <a:ext uri="{FF2B5EF4-FFF2-40B4-BE49-F238E27FC236}">
                <a16:creationId xmlns:a16="http://schemas.microsoft.com/office/drawing/2014/main" id="{10F242CF-3F3F-8AC4-EF26-A96A5D5321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005787" y="1842965"/>
            <a:ext cx="4180426" cy="675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18288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49">
              <a:spcBef>
                <a:spcPts val="600"/>
              </a:spcBef>
              <a:defRPr/>
            </a:pPr>
            <a:r>
              <a:rPr lang="en-US" b="1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cs typeface="Segoe UI" panose="020B0502040204020203" pitchFamily="34" charset="0"/>
              </a:rPr>
              <a:t>Create AI components</a:t>
            </a:r>
          </a:p>
        </p:txBody>
      </p:sp>
      <p:sp>
        <p:nvSpPr>
          <p:cNvPr id="10" name="Oval 9" descr="1">
            <a:extLst>
              <a:ext uri="{FF2B5EF4-FFF2-40B4-BE49-F238E27FC236}">
                <a16:creationId xmlns:a16="http://schemas.microsoft.com/office/drawing/2014/main" id="{C969F2BF-70D2-16A0-DAA5-45590F8E476A}"/>
              </a:ext>
            </a:extLst>
          </p:cNvPr>
          <p:cNvSpPr/>
          <p:nvPr/>
        </p:nvSpPr>
        <p:spPr>
          <a:xfrm>
            <a:off x="4097227" y="1922678"/>
            <a:ext cx="522826" cy="5157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91F2C"/>
                </a:solidFill>
                <a:latin typeface="+mj-lt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Rectangle: Rounded Corners 15" descr="JavaScript">
            <a:extLst>
              <a:ext uri="{FF2B5EF4-FFF2-40B4-BE49-F238E27FC236}">
                <a16:creationId xmlns:a16="http://schemas.microsoft.com/office/drawing/2014/main" id="{3612DC83-24F4-7DAC-25C9-55E02ECEF3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005787" y="2872276"/>
            <a:ext cx="4180426" cy="675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18288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>
              <a:spcBef>
                <a:spcPts val="600"/>
              </a:spcBef>
            </a:pPr>
            <a:r>
              <a:rPr lang="en-US" b="1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cs typeface="Segoe UI" panose="020B0502040204020203" pitchFamily="34" charset="0"/>
              </a:rPr>
              <a:t>Create application object</a:t>
            </a:r>
          </a:p>
        </p:txBody>
      </p:sp>
      <p:sp>
        <p:nvSpPr>
          <p:cNvPr id="20" name="Oval 19" descr="1">
            <a:extLst>
              <a:ext uri="{FF2B5EF4-FFF2-40B4-BE49-F238E27FC236}">
                <a16:creationId xmlns:a16="http://schemas.microsoft.com/office/drawing/2014/main" id="{47C54213-1F69-0BA5-4D67-645848C1BECB}"/>
              </a:ext>
            </a:extLst>
          </p:cNvPr>
          <p:cNvSpPr/>
          <p:nvPr/>
        </p:nvSpPr>
        <p:spPr>
          <a:xfrm>
            <a:off x="4097227" y="2951989"/>
            <a:ext cx="522826" cy="5157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91F2C"/>
                </a:solidFill>
                <a:latin typeface="+mj-lt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3" name="Rectangle: Rounded Corners 15" descr="JavaScript">
            <a:extLst>
              <a:ext uri="{FF2B5EF4-FFF2-40B4-BE49-F238E27FC236}">
                <a16:creationId xmlns:a16="http://schemas.microsoft.com/office/drawing/2014/main" id="{D1513F30-0820-AFA1-546F-7142DBC5B6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005787" y="3901587"/>
            <a:ext cx="4180426" cy="675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18288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>
              <a:spcBef>
                <a:spcPts val="600"/>
              </a:spcBef>
            </a:pPr>
            <a:r>
              <a:rPr lang="en-US" b="1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cs typeface="Segoe UI" panose="020B0502040204020203" pitchFamily="34" charset="0"/>
              </a:rPr>
              <a:t>Add prompts</a:t>
            </a:r>
          </a:p>
        </p:txBody>
      </p:sp>
      <p:sp>
        <p:nvSpPr>
          <p:cNvPr id="24" name="Oval 23" descr="1">
            <a:extLst>
              <a:ext uri="{FF2B5EF4-FFF2-40B4-BE49-F238E27FC236}">
                <a16:creationId xmlns:a16="http://schemas.microsoft.com/office/drawing/2014/main" id="{E21EE545-8377-B1FA-3CDB-237316C3025D}"/>
              </a:ext>
            </a:extLst>
          </p:cNvPr>
          <p:cNvSpPr/>
          <p:nvPr/>
        </p:nvSpPr>
        <p:spPr>
          <a:xfrm>
            <a:off x="4097227" y="3981300"/>
            <a:ext cx="522826" cy="5157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91F2C"/>
                </a:solidFill>
                <a:latin typeface="+mj-lt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6" name="Rectangle: Rounded Corners 15" descr="JavaScript">
            <a:extLst>
              <a:ext uri="{FF2B5EF4-FFF2-40B4-BE49-F238E27FC236}">
                <a16:creationId xmlns:a16="http://schemas.microsoft.com/office/drawing/2014/main" id="{918BAB6C-0A82-F8D1-F801-58AABCA33D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005787" y="4930898"/>
            <a:ext cx="4180426" cy="675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18288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>
              <a:spcBef>
                <a:spcPts val="600"/>
              </a:spcBef>
            </a:pPr>
            <a:r>
              <a:rPr lang="en-US" b="1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cs typeface="Segoe UI" panose="020B0502040204020203" pitchFamily="34" charset="0"/>
              </a:rPr>
              <a:t>Add actions</a:t>
            </a:r>
          </a:p>
        </p:txBody>
      </p:sp>
      <p:sp>
        <p:nvSpPr>
          <p:cNvPr id="31" name="Oval 30" descr="1">
            <a:extLst>
              <a:ext uri="{FF2B5EF4-FFF2-40B4-BE49-F238E27FC236}">
                <a16:creationId xmlns:a16="http://schemas.microsoft.com/office/drawing/2014/main" id="{F7A36635-2D47-45A6-01F3-85FA7EBC0BF5}"/>
              </a:ext>
            </a:extLst>
          </p:cNvPr>
          <p:cNvSpPr/>
          <p:nvPr/>
        </p:nvSpPr>
        <p:spPr>
          <a:xfrm>
            <a:off x="4097227" y="5010611"/>
            <a:ext cx="522826" cy="5157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91F2C"/>
                </a:solidFill>
                <a:latin typeface="+mj-lt"/>
                <a:cs typeface="Segoe UI" panose="020B0502040204020203" pitchFamily="34" charset="0"/>
              </a:rPr>
              <a:t>4</a:t>
            </a:r>
          </a:p>
        </p:txBody>
      </p:sp>
      <p:cxnSp>
        <p:nvCxnSpPr>
          <p:cNvPr id="11" name="Straight Connector 10" descr="Line connecting downwards">
            <a:extLst>
              <a:ext uri="{FF2B5EF4-FFF2-40B4-BE49-F238E27FC236}">
                <a16:creationId xmlns:a16="http://schemas.microsoft.com/office/drawing/2014/main" id="{5686F793-E42D-0F5F-0F4C-6EF916F48A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358640" y="2438409"/>
            <a:ext cx="0" cy="34747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 descr="Line connecting downwards">
            <a:extLst>
              <a:ext uri="{FF2B5EF4-FFF2-40B4-BE49-F238E27FC236}">
                <a16:creationId xmlns:a16="http://schemas.microsoft.com/office/drawing/2014/main" id="{26481175-4D94-61C0-CCD0-B13D037F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358640" y="4497031"/>
            <a:ext cx="0" cy="34747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 descr="Line connecting downwards">
            <a:extLst>
              <a:ext uri="{FF2B5EF4-FFF2-40B4-BE49-F238E27FC236}">
                <a16:creationId xmlns:a16="http://schemas.microsoft.com/office/drawing/2014/main" id="{6AFC80D6-F83C-A0CA-9D5D-DFAD4D902F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358640" y="3467720"/>
            <a:ext cx="0" cy="347472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8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0.03541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3" dur="3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0.03541 " pathEditMode="relative" rAng="0" ptsTypes="AA">
                                      <p:cBhvr>
                                        <p:cTn id="38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3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1.04167E-6 0.03541 " pathEditMode="relative" rAng="0" ptsTypes="AA">
                                      <p:cBhvr>
                                        <p:cTn id="50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ntr" presetSubtype="16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2.08333E-6 0.03542 " pathEditMode="relative" rAng="0" ptsTypes="AA">
                                      <p:cBhvr>
                                        <p:cTn id="62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0.03541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3" grpId="0" animBg="1"/>
      <p:bldP spid="13" grpId="1" animBg="1"/>
      <p:bldP spid="20" grpId="0" animBg="1"/>
      <p:bldP spid="20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31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35A1A57-8350-69AD-EC37-D3F33184C7A9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2D092E-AC25-48D1-6584-8EE983F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10" y="1758902"/>
            <a:ext cx="4519772" cy="1846659"/>
          </a:xfrm>
        </p:spPr>
        <p:txBody>
          <a:bodyPr/>
          <a:lstStyle/>
          <a:p>
            <a:r>
              <a:rPr lang="en-US"/>
              <a:t>Teams Toolkit for Visual Studio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DA57D-D548-8061-7B4B-3D66FDD74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369332"/>
          </a:xfrm>
        </p:spPr>
        <p:txBody>
          <a:bodyPr/>
          <a:lstStyle/>
          <a:p>
            <a:r>
              <a:rPr lang="en-US"/>
              <a:t>Developer tools for building custom copilots and apps for Teams, Outlook, and the M365 app.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15C38-F2B7-15C3-4D79-BE8B8FB1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41" y="1693057"/>
            <a:ext cx="5563646" cy="38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450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39CEB-ECDF-CF15-BFD0-E9FB6F1C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67CC-B8A0-C10A-00B3-A056BA2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4" y="467825"/>
            <a:ext cx="5443720" cy="698712"/>
          </a:xfrm>
        </p:spPr>
        <p:txBody>
          <a:bodyPr/>
          <a:lstStyle/>
          <a:p>
            <a:r>
              <a:rPr lang="en-US"/>
              <a:t>Powered by AI Kit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CB55B27-F933-E5AD-033A-22AD78390E61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4873752" cy="4892675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Streaming UX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AI labels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Citations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Feedback loop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Copilot handoffs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sz="2000" dirty="0">
                <a:latin typeface="+mj-lt"/>
              </a:rPr>
              <a:t>Bot and Stage 🤝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2C983D-E036-A8F6-2FE1-1391206EBBA4}"/>
              </a:ext>
            </a:extLst>
          </p:cNvPr>
          <p:cNvSpPr/>
          <p:nvPr/>
        </p:nvSpPr>
        <p:spPr bwMode="auto">
          <a:xfrm>
            <a:off x="4153123" y="1472662"/>
            <a:ext cx="7456265" cy="4478194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375A-CB9B-094B-7B93-8EC08BF5A9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509715">
            <a:off x="2954457" y="1743145"/>
            <a:ext cx="825322" cy="877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A955D-8B11-B668-B18D-9FBCEB4E0B44}"/>
              </a:ext>
            </a:extLst>
          </p:cNvPr>
          <p:cNvSpPr txBox="1"/>
          <p:nvPr/>
        </p:nvSpPr>
        <p:spPr>
          <a:xfrm>
            <a:off x="211873" y="487308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AE" sz="20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22DC3-FB57-91EE-6A65-079FD222F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123" y="1828800"/>
            <a:ext cx="6797629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3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3.7037E-6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86 0.00023 L -4.16667E-6 -2.96296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M365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C79C8-2E0C-3B7A-489D-FAF4438959EC}"/>
              </a:ext>
            </a:extLst>
          </p:cNvPr>
          <p:cNvSpPr/>
          <p:nvPr/>
        </p:nvSpPr>
        <p:spPr>
          <a:xfrm>
            <a:off x="6527892" y="4478437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0">
                      <a:srgbClr val="FFA38B"/>
                    </a:gs>
                    <a:gs pos="10000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Model:</a:t>
            </a:r>
            <a:endParaRPr lang="en-US" sz="2000" b="1">
              <a:ln w="3175">
                <a:noFill/>
              </a:ln>
              <a:solidFill>
                <a:schemeClr val="tx1">
                  <a:lumMod val="50000"/>
                </a:schemeClr>
              </a:solidFill>
              <a:latin typeface="Segoe UI Semibold" panose="020B0502040204020203" pitchFamily="34" charset="0"/>
              <a:cs typeface="Segoe UI" pitchFamily="34" charset="0"/>
            </a:endParaRP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Orchestrators, foundational models, and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1264B-F8F3-E764-EB98-A4635AFD950D}"/>
              </a:ext>
            </a:extLst>
          </p:cNvPr>
          <p:cNvCxnSpPr>
            <a:cxnSpLocks/>
          </p:cNvCxnSpPr>
          <p:nvPr/>
        </p:nvCxnSpPr>
        <p:spPr>
          <a:xfrm flipH="1">
            <a:off x="6294003" y="4998726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C2FEF7-E12D-C6BD-320B-CAA86B79DAB5}"/>
              </a:ext>
            </a:extLst>
          </p:cNvPr>
          <p:cNvSpPr/>
          <p:nvPr/>
        </p:nvSpPr>
        <p:spPr>
          <a:xfrm>
            <a:off x="6527892" y="2943126"/>
            <a:ext cx="5086166" cy="1342012"/>
          </a:xfrm>
          <a:prstGeom prst="roundRect">
            <a:avLst>
              <a:gd name="adj" fmla="val 11426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Conversational Interface: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Instructions, Actions, Handlers, </a:t>
            </a:r>
            <a:br>
              <a:rPr lang="en-US" sz="16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Triggers, and Intent Detection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4CCC3-EE15-A89C-8953-3B44FAE75F97}"/>
              </a:ext>
            </a:extLst>
          </p:cNvPr>
          <p:cNvCxnSpPr>
            <a:cxnSpLocks/>
          </p:cNvCxnSpPr>
          <p:nvPr/>
        </p:nvCxnSpPr>
        <p:spPr>
          <a:xfrm flipH="1">
            <a:off x="6294003" y="3614131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1590C4-684F-32FD-4E5A-06C66AD6D0E4}"/>
              </a:ext>
            </a:extLst>
          </p:cNvPr>
          <p:cNvSpPr txBox="1"/>
          <p:nvPr/>
        </p:nvSpPr>
        <p:spPr>
          <a:xfrm>
            <a:off x="584200" y="5819135"/>
            <a:ext cx="5494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Segoe UI Light"/>
                <a:cs typeface="Segoe UI Light"/>
              </a:rPr>
              <a:t>.NET, JS, Python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459E3E8-4645-E049-9DFE-49782102F911}"/>
              </a:ext>
            </a:extLst>
          </p:cNvPr>
          <p:cNvSpPr/>
          <p:nvPr/>
        </p:nvSpPr>
        <p:spPr>
          <a:xfrm>
            <a:off x="6515682" y="1696469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0">
                      <a:srgbClr val="8661C5">
                        <a:lumMod val="89000"/>
                        <a:lumOff val="11000"/>
                      </a:srgbClr>
                    </a:gs>
                    <a:gs pos="100000">
                      <a:srgbClr val="5B5FC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UX:</a:t>
            </a:r>
            <a:endParaRPr lang="en-US" sz="2000" b="1">
              <a:ln w="3175">
                <a:noFill/>
              </a:ln>
              <a:solidFill>
                <a:schemeClr val="tx1">
                  <a:lumMod val="50000"/>
                </a:schemeClr>
              </a:solidFill>
              <a:latin typeface="Segoe UI Semibold" panose="020B0502040204020203" pitchFamily="34" charset="0"/>
              <a:cs typeface="Segoe UI" pitchFamily="34" charset="0"/>
            </a:endParaRP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Streaming, Citations, Feedback Looping, and more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60FFE-260F-25C9-6396-DA79175D0154}"/>
              </a:ext>
            </a:extLst>
          </p:cNvPr>
          <p:cNvCxnSpPr>
            <a:cxnSpLocks/>
          </p:cNvCxnSpPr>
          <p:nvPr/>
        </p:nvCxnSpPr>
        <p:spPr>
          <a:xfrm flipH="1">
            <a:off x="6281793" y="2216758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71608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A5171-2F7A-49FB-52A1-131ADC12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118" y="3429000"/>
            <a:ext cx="5876147" cy="553998"/>
          </a:xfrm>
        </p:spPr>
        <p:txBody>
          <a:bodyPr/>
          <a:lstStyle/>
          <a:p>
            <a:pPr algn="ctr"/>
            <a:r>
              <a:rPr lang="en-US" sz="3600"/>
              <a:t>aka.ms/</a:t>
            </a:r>
            <a:r>
              <a:rPr lang="en-US" sz="3600" err="1"/>
              <a:t>TryTeamsToolkit</a:t>
            </a:r>
            <a:endParaRPr lang="en-US" sz="3600"/>
          </a:p>
        </p:txBody>
      </p:sp>
      <p:sp>
        <p:nvSpPr>
          <p:cNvPr id="3" name="Rectangle: Rounded Corners 23">
            <a:extLst>
              <a:ext uri="{FF2B5EF4-FFF2-40B4-BE49-F238E27FC236}">
                <a16:creationId xmlns:a16="http://schemas.microsoft.com/office/drawing/2014/main" id="{4D43F00F-156F-6471-F901-51ED97CAEB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20300" y="2223180"/>
            <a:ext cx="2357782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6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Try it today!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2E06-9981-61D4-1CCC-F8148B4CE01F}"/>
              </a:ext>
            </a:extLst>
          </p:cNvPr>
          <p:cNvSpPr txBox="1"/>
          <p:nvPr/>
        </p:nvSpPr>
        <p:spPr>
          <a:xfrm>
            <a:off x="4654758" y="2863805"/>
            <a:ext cx="2688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ith Teams AI Library</a:t>
            </a:r>
            <a:r>
              <a:rPr lang="en-US" sz="18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8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F23C4-91A8-6783-4F40-4EB43057D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A72B1-F37E-E892-FF34-B5A99F040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276999"/>
          </a:xfrm>
        </p:spPr>
        <p:txBody>
          <a:bodyPr/>
          <a:lstStyle/>
          <a:p>
            <a:r>
              <a:rPr lang="en-US"/>
              <a:t>Copilot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9D359B-2CF1-6489-314D-7D3C50883E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276999"/>
          </a:xfrm>
        </p:spPr>
        <p:txBody>
          <a:bodyPr/>
          <a:lstStyle/>
          <a:p>
            <a:r>
              <a:rPr lang="en-US"/>
              <a:t>Teams AI Library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D0070-6086-886F-5509-FB1FC8B845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en-US"/>
              <a:t>Teams Toolkit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8462-4FAD-F008-5C59-2C3A799EB3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16000">
                      <a:srgbClr val="4F2BD3"/>
                    </a:gs>
                    <a:gs pos="100000">
                      <a:srgbClr val="D502A9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02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1763B1-F6E5-6239-3F5B-ADD8C4659A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16000">
                      <a:srgbClr val="4F2BD3"/>
                    </a:gs>
                    <a:gs pos="100000">
                      <a:srgbClr val="D502A9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01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22B25D-38E7-13C5-5876-2712E29761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gradFill>
                  <a:gsLst>
                    <a:gs pos="16000">
                      <a:srgbClr val="4F2BD3"/>
                    </a:gs>
                    <a:gs pos="100000">
                      <a:srgbClr val="D502A9"/>
                    </a:gs>
                  </a:gsLst>
                  <a:lin ang="2700000" scaled="1"/>
                </a:gradFill>
                <a:latin typeface="Open Sans ExtraBold"/>
                <a:ea typeface="Open Sans ExtraBold"/>
                <a:cs typeface="Open Sans ExtraBold"/>
              </a:rPr>
              <a:t>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456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6F1C5242-5194-3F4C-4E8F-71142D08505E}"/>
              </a:ext>
            </a:extLst>
          </p:cNvPr>
          <p:cNvSpPr txBox="1">
            <a:spLocks/>
          </p:cNvSpPr>
          <p:nvPr/>
        </p:nvSpPr>
        <p:spPr>
          <a:xfrm>
            <a:off x="588264" y="3152001"/>
            <a:ext cx="4127692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References</a:t>
            </a:r>
          </a:p>
        </p:txBody>
      </p:sp>
      <p:sp>
        <p:nvSpPr>
          <p:cNvPr id="10" name="Rounded Rectangle 64" descr="AI safety and security encompass the Copilot stack">
            <a:extLst>
              <a:ext uri="{FF2B5EF4-FFF2-40B4-BE49-F238E27FC236}">
                <a16:creationId xmlns:a16="http://schemas.microsoft.com/office/drawing/2014/main" id="{B43B5A2C-7363-B60A-B18E-501753C9F1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708400" y="1049867"/>
            <a:ext cx="8771466" cy="4831761"/>
          </a:xfrm>
          <a:prstGeom prst="roundRect">
            <a:avLst>
              <a:gd name="adj" fmla="val 2879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78B17-3B34-F23D-6A84-8CD32A2C15C4}"/>
              </a:ext>
            </a:extLst>
          </p:cNvPr>
          <p:cNvSpPr txBox="1"/>
          <p:nvPr/>
        </p:nvSpPr>
        <p:spPr>
          <a:xfrm>
            <a:off x="4034411" y="1997839"/>
            <a:ext cx="956123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cs typeface="Segoe UI"/>
              </a:rPr>
              <a:t>Teams Toolkit repo:		  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aka.ms/</a:t>
            </a:r>
            <a:r>
              <a:rPr lang="en-US" sz="2400" b="1" err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ttk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 </a:t>
            </a:r>
            <a:endParaRPr lang="en-US" sz="2400"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cs typeface="Segoe UI"/>
              </a:rPr>
              <a:t>AI Library GitHub repo:    	  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aka.ms/teams-ai-repo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cs typeface="Segoe UI"/>
              </a:rPr>
              <a:t>Powered by AI UX: 		  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aka.ms/powered-by-ai</a:t>
            </a:r>
            <a:endParaRPr lang="en-US" sz="2400" b="1">
              <a:ln w="3175">
                <a:noFill/>
              </a:ln>
              <a:gradFill flip="none"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cs typeface="Segoe UI"/>
              </a:rPr>
              <a:t>Adaptive Card starter pack:  </a:t>
            </a:r>
            <a:r>
              <a:rPr lang="en-US" sz="24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aka.ms/teams-card-starters</a:t>
            </a:r>
            <a:endParaRPr lang="en-US" sz="2400" b="1">
              <a:ln w="3175">
                <a:noFill/>
              </a:ln>
              <a:gradFill flip="none"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latin typeface="Segoe Sans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>
              <a:ln w="3175">
                <a:noFill/>
              </a:ln>
              <a:gradFill flip="none" rotWithShape="1"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8914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6534CF-E0CA-FD3E-A0B0-7EC33CE4EB54}"/>
              </a:ext>
            </a:extLst>
          </p:cNvPr>
          <p:cNvSpPr/>
          <p:nvPr/>
        </p:nvSpPr>
        <p:spPr bwMode="auto">
          <a:xfrm>
            <a:off x="2491171" y="1931302"/>
            <a:ext cx="3444002" cy="2188115"/>
          </a:xfrm>
          <a:prstGeom prst="roundRect">
            <a:avLst>
              <a:gd name="adj" fmla="val 6526"/>
            </a:avLst>
          </a:prstGeom>
          <a:ln w="12700" cap="rnd">
            <a:solidFill>
              <a:srgbClr val="65707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39700" tIns="111760" rIns="139700" bIns="111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12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28" b="1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88011F-C53D-91E2-CDBE-5CB8ED0DE774}"/>
              </a:ext>
            </a:extLst>
          </p:cNvPr>
          <p:cNvSpPr/>
          <p:nvPr/>
        </p:nvSpPr>
        <p:spPr bwMode="auto">
          <a:xfrm rot="10800000">
            <a:off x="6256829" y="1945441"/>
            <a:ext cx="3444002" cy="2188115"/>
          </a:xfrm>
          <a:prstGeom prst="roundRect">
            <a:avLst>
              <a:gd name="adj" fmla="val 6990"/>
            </a:avLst>
          </a:prstGeom>
          <a:ln w="12700" cap="rnd">
            <a:solidFill>
              <a:srgbClr val="65707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39700" tIns="111760" rIns="139700" bIns="111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12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28" b="1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C5DE2E44-13ED-1F3F-0800-ADFAE064930E}"/>
              </a:ext>
            </a:extLst>
          </p:cNvPr>
          <p:cNvSpPr txBox="1"/>
          <p:nvPr/>
        </p:nvSpPr>
        <p:spPr>
          <a:xfrm>
            <a:off x="6642859" y="1764390"/>
            <a:ext cx="2671943" cy="3743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Build your own copilot</a:t>
            </a:r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0E99119F-0073-B853-D2FC-1638BD0106E8}"/>
              </a:ext>
            </a:extLst>
          </p:cNvPr>
          <p:cNvSpPr txBox="1"/>
          <p:nvPr/>
        </p:nvSpPr>
        <p:spPr>
          <a:xfrm>
            <a:off x="2816931" y="1748926"/>
            <a:ext cx="27924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1200"/>
              </a:spcAft>
              <a:buSzPct val="90000"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Extend Microsoft Copilot</a:t>
            </a:r>
          </a:p>
        </p:txBody>
      </p:sp>
      <p:sp>
        <p:nvSpPr>
          <p:cNvPr id="13" name="Title 20">
            <a:extLst>
              <a:ext uri="{FF2B5EF4-FFF2-40B4-BE49-F238E27FC236}">
                <a16:creationId xmlns:a16="http://schemas.microsoft.com/office/drawing/2014/main" id="{0749FBE2-D2F2-1A26-E361-3E492CFED849}"/>
              </a:ext>
            </a:extLst>
          </p:cNvPr>
          <p:cNvSpPr txBox="1">
            <a:spLocks noGrp="1"/>
          </p:cNvSpPr>
          <p:nvPr/>
        </p:nvSpPr>
        <p:spPr>
          <a:xfrm>
            <a:off x="7066787" y="3363217"/>
            <a:ext cx="1824089" cy="4398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69850" tIns="34925" rIns="69850" bIns="34925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Your copilot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AEFB8D-AAE5-D67F-C583-E5F33E1DB584}"/>
              </a:ext>
            </a:extLst>
          </p:cNvPr>
          <p:cNvSpPr/>
          <p:nvPr/>
        </p:nvSpPr>
        <p:spPr>
          <a:xfrm>
            <a:off x="2494259" y="4380817"/>
            <a:ext cx="7209662" cy="1296092"/>
          </a:xfrm>
          <a:prstGeom prst="roundRect">
            <a:avLst>
              <a:gd name="adj" fmla="val 14228"/>
            </a:avLst>
          </a:prstGeom>
          <a:ln w="12700" cap="rnd">
            <a:solidFill>
              <a:srgbClr val="65707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39700" tIns="111760" rIns="139700" bIns="111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12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28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CEBC6-C8E2-9081-9456-B25822B3EA5E}"/>
              </a:ext>
            </a:extLst>
          </p:cNvPr>
          <p:cNvSpPr txBox="1"/>
          <p:nvPr/>
        </p:nvSpPr>
        <p:spPr>
          <a:xfrm>
            <a:off x="5100220" y="4223556"/>
            <a:ext cx="199156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Low &amp; pro-code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2A69-9B2D-D5AC-73BC-BF18362B20C1}"/>
              </a:ext>
            </a:extLst>
          </p:cNvPr>
          <p:cNvSpPr txBox="1"/>
          <p:nvPr/>
        </p:nvSpPr>
        <p:spPr>
          <a:xfrm>
            <a:off x="2164278" y="4854234"/>
            <a:ext cx="167571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Copilot</a:t>
            </a:r>
          </a:p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Studio</a:t>
            </a:r>
            <a:endParaRPr kumimoji="0" lang="en-US" sz="107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52709-BE9A-36CB-55E0-448BB285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96" y="2502233"/>
            <a:ext cx="746349" cy="746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2E98F-F2FF-9B58-6F33-3B3FA2905957}"/>
              </a:ext>
            </a:extLst>
          </p:cNvPr>
          <p:cNvSpPr txBox="1"/>
          <p:nvPr/>
        </p:nvSpPr>
        <p:spPr>
          <a:xfrm>
            <a:off x="8234282" y="4862201"/>
            <a:ext cx="167571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Visual Studio</a:t>
            </a:r>
          </a:p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Code</a:t>
            </a:r>
            <a:endParaRPr kumimoji="0" lang="en-US" sz="107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sp>
        <p:nvSpPr>
          <p:cNvPr id="17" name="Graphic 14">
            <a:extLst>
              <a:ext uri="{FF2B5EF4-FFF2-40B4-BE49-F238E27FC236}">
                <a16:creationId xmlns:a16="http://schemas.microsoft.com/office/drawing/2014/main" id="{325B4396-713C-B92B-70AC-C4B6FFE39267}"/>
              </a:ext>
            </a:extLst>
          </p:cNvPr>
          <p:cNvSpPr/>
          <p:nvPr/>
        </p:nvSpPr>
        <p:spPr>
          <a:xfrm>
            <a:off x="7659458" y="2555831"/>
            <a:ext cx="692062" cy="692062"/>
          </a:xfrm>
          <a:custGeom>
            <a:avLst/>
            <a:gdLst>
              <a:gd name="connsiteX0" fmla="*/ 124666 w 200025"/>
              <a:gd name="connsiteY0" fmla="*/ 61077 h 200025"/>
              <a:gd name="connsiteX1" fmla="*/ 122433 w 200025"/>
              <a:gd name="connsiteY1" fmla="*/ 58538 h 200025"/>
              <a:gd name="connsiteX2" fmla="*/ 111833 w 200025"/>
              <a:gd name="connsiteY2" fmla="*/ 51976 h 200025"/>
              <a:gd name="connsiteX3" fmla="*/ 98709 w 200025"/>
              <a:gd name="connsiteY3" fmla="*/ 47714 h 200025"/>
              <a:gd name="connsiteX4" fmla="*/ 96203 w 200025"/>
              <a:gd name="connsiteY4" fmla="*/ 45822 h 200025"/>
              <a:gd name="connsiteX5" fmla="*/ 95250 w 200025"/>
              <a:gd name="connsiteY5" fmla="*/ 42830 h 200025"/>
              <a:gd name="connsiteX6" fmla="*/ 96203 w 200025"/>
              <a:gd name="connsiteY6" fmla="*/ 39838 h 200025"/>
              <a:gd name="connsiteX7" fmla="*/ 98709 w 200025"/>
              <a:gd name="connsiteY7" fmla="*/ 37945 h 200025"/>
              <a:gd name="connsiteX8" fmla="*/ 111833 w 200025"/>
              <a:gd name="connsiteY8" fmla="*/ 33683 h 200025"/>
              <a:gd name="connsiteX9" fmla="*/ 122272 w 200025"/>
              <a:gd name="connsiteY9" fmla="*/ 27102 h 200025"/>
              <a:gd name="connsiteX10" fmla="*/ 128588 w 200025"/>
              <a:gd name="connsiteY10" fmla="*/ 16895 h 200025"/>
              <a:gd name="connsiteX11" fmla="*/ 128696 w 200025"/>
              <a:gd name="connsiteY11" fmla="*/ 16570 h 200025"/>
              <a:gd name="connsiteX12" fmla="*/ 132961 w 200025"/>
              <a:gd name="connsiteY12" fmla="*/ 3457 h 200025"/>
              <a:gd name="connsiteX13" fmla="*/ 134856 w 200025"/>
              <a:gd name="connsiteY13" fmla="*/ 952 h 200025"/>
              <a:gd name="connsiteX14" fmla="*/ 137850 w 200025"/>
              <a:gd name="connsiteY14" fmla="*/ 0 h 200025"/>
              <a:gd name="connsiteX15" fmla="*/ 140844 w 200025"/>
              <a:gd name="connsiteY15" fmla="*/ 952 h 200025"/>
              <a:gd name="connsiteX16" fmla="*/ 142739 w 200025"/>
              <a:gd name="connsiteY16" fmla="*/ 3457 h 200025"/>
              <a:gd name="connsiteX17" fmla="*/ 147004 w 200025"/>
              <a:gd name="connsiteY17" fmla="*/ 16570 h 200025"/>
              <a:gd name="connsiteX18" fmla="*/ 153541 w 200025"/>
              <a:gd name="connsiteY18" fmla="*/ 27150 h 200025"/>
              <a:gd name="connsiteX19" fmla="*/ 164130 w 200025"/>
              <a:gd name="connsiteY19" fmla="*/ 33683 h 200025"/>
              <a:gd name="connsiteX20" fmla="*/ 177254 w 200025"/>
              <a:gd name="connsiteY20" fmla="*/ 37945 h 200025"/>
              <a:gd name="connsiteX21" fmla="*/ 177516 w 200025"/>
              <a:gd name="connsiteY21" fmla="*/ 38011 h 200025"/>
              <a:gd name="connsiteX22" fmla="*/ 180023 w 200025"/>
              <a:gd name="connsiteY22" fmla="*/ 39903 h 200025"/>
              <a:gd name="connsiteX23" fmla="*/ 180975 w 200025"/>
              <a:gd name="connsiteY23" fmla="*/ 42895 h 200025"/>
              <a:gd name="connsiteX24" fmla="*/ 180023 w 200025"/>
              <a:gd name="connsiteY24" fmla="*/ 45887 h 200025"/>
              <a:gd name="connsiteX25" fmla="*/ 177516 w 200025"/>
              <a:gd name="connsiteY25" fmla="*/ 47780 h 200025"/>
              <a:gd name="connsiteX26" fmla="*/ 164392 w 200025"/>
              <a:gd name="connsiteY26" fmla="*/ 52042 h 200025"/>
              <a:gd name="connsiteX27" fmla="*/ 153804 w 200025"/>
              <a:gd name="connsiteY27" fmla="*/ 58575 h 200025"/>
              <a:gd name="connsiteX28" fmla="*/ 147266 w 200025"/>
              <a:gd name="connsiteY28" fmla="*/ 69155 h 200025"/>
              <a:gd name="connsiteX29" fmla="*/ 143001 w 200025"/>
              <a:gd name="connsiteY29" fmla="*/ 82268 h 200025"/>
              <a:gd name="connsiteX30" fmla="*/ 142875 w 200025"/>
              <a:gd name="connsiteY30" fmla="*/ 82591 h 200025"/>
              <a:gd name="connsiteX31" fmla="*/ 141107 w 200025"/>
              <a:gd name="connsiteY31" fmla="*/ 84773 h 200025"/>
              <a:gd name="connsiteX32" fmla="*/ 138113 w 200025"/>
              <a:gd name="connsiteY32" fmla="*/ 85725 h 200025"/>
              <a:gd name="connsiteX33" fmla="*/ 135118 w 200025"/>
              <a:gd name="connsiteY33" fmla="*/ 84773 h 200025"/>
              <a:gd name="connsiteX34" fmla="*/ 133224 w 200025"/>
              <a:gd name="connsiteY34" fmla="*/ 82268 h 200025"/>
              <a:gd name="connsiteX35" fmla="*/ 128959 w 200025"/>
              <a:gd name="connsiteY35" fmla="*/ 69155 h 200025"/>
              <a:gd name="connsiteX36" fmla="*/ 124666 w 200025"/>
              <a:gd name="connsiteY36" fmla="*/ 61077 h 200025"/>
              <a:gd name="connsiteX37" fmla="*/ 197957 w 200025"/>
              <a:gd name="connsiteY37" fmla="*/ 97281 h 200025"/>
              <a:gd name="connsiteX38" fmla="*/ 190667 w 200025"/>
              <a:gd name="connsiteY38" fmla="*/ 94913 h 200025"/>
              <a:gd name="connsiteX39" fmla="*/ 184784 w 200025"/>
              <a:gd name="connsiteY39" fmla="*/ 91283 h 200025"/>
              <a:gd name="connsiteX40" fmla="*/ 181152 w 200025"/>
              <a:gd name="connsiteY40" fmla="*/ 85406 h 200025"/>
              <a:gd name="connsiteX41" fmla="*/ 178782 w 200025"/>
              <a:gd name="connsiteY41" fmla="*/ 78120 h 200025"/>
              <a:gd name="connsiteX42" fmla="*/ 177730 w 200025"/>
              <a:gd name="connsiteY42" fmla="*/ 76729 h 200025"/>
              <a:gd name="connsiteX43" fmla="*/ 176067 w 200025"/>
              <a:gd name="connsiteY43" fmla="*/ 76200 h 200025"/>
              <a:gd name="connsiteX44" fmla="*/ 174403 w 200025"/>
              <a:gd name="connsiteY44" fmla="*/ 76729 h 200025"/>
              <a:gd name="connsiteX45" fmla="*/ 173351 w 200025"/>
              <a:gd name="connsiteY45" fmla="*/ 78120 h 200025"/>
              <a:gd name="connsiteX46" fmla="*/ 170981 w 200025"/>
              <a:gd name="connsiteY46" fmla="*/ 85406 h 200025"/>
              <a:gd name="connsiteX47" fmla="*/ 167412 w 200025"/>
              <a:gd name="connsiteY47" fmla="*/ 91257 h 200025"/>
              <a:gd name="connsiteX48" fmla="*/ 161613 w 200025"/>
              <a:gd name="connsiteY48" fmla="*/ 94913 h 200025"/>
              <a:gd name="connsiteX49" fmla="*/ 154322 w 200025"/>
              <a:gd name="connsiteY49" fmla="*/ 97281 h 200025"/>
              <a:gd name="connsiteX50" fmla="*/ 152929 w 200025"/>
              <a:gd name="connsiteY50" fmla="*/ 98332 h 200025"/>
              <a:gd name="connsiteX51" fmla="*/ 152400 w 200025"/>
              <a:gd name="connsiteY51" fmla="*/ 99994 h 200025"/>
              <a:gd name="connsiteX52" fmla="*/ 152929 w 200025"/>
              <a:gd name="connsiteY52" fmla="*/ 101657 h 200025"/>
              <a:gd name="connsiteX53" fmla="*/ 154322 w 200025"/>
              <a:gd name="connsiteY53" fmla="*/ 102708 h 200025"/>
              <a:gd name="connsiteX54" fmla="*/ 161613 w 200025"/>
              <a:gd name="connsiteY54" fmla="*/ 105076 h 200025"/>
              <a:gd name="connsiteX55" fmla="*/ 167502 w 200025"/>
              <a:gd name="connsiteY55" fmla="*/ 108721 h 200025"/>
              <a:gd name="connsiteX56" fmla="*/ 171127 w 200025"/>
              <a:gd name="connsiteY56" fmla="*/ 114619 h 200025"/>
              <a:gd name="connsiteX57" fmla="*/ 173497 w 200025"/>
              <a:gd name="connsiteY57" fmla="*/ 121905 h 200025"/>
              <a:gd name="connsiteX58" fmla="*/ 174549 w 200025"/>
              <a:gd name="connsiteY58" fmla="*/ 123296 h 200025"/>
              <a:gd name="connsiteX59" fmla="*/ 176213 w 200025"/>
              <a:gd name="connsiteY59" fmla="*/ 123825 h 200025"/>
              <a:gd name="connsiteX60" fmla="*/ 177876 w 200025"/>
              <a:gd name="connsiteY60" fmla="*/ 123296 h 200025"/>
              <a:gd name="connsiteX61" fmla="*/ 178928 w 200025"/>
              <a:gd name="connsiteY61" fmla="*/ 121905 h 200025"/>
              <a:gd name="connsiteX62" fmla="*/ 181298 w 200025"/>
              <a:gd name="connsiteY62" fmla="*/ 114619 h 200025"/>
              <a:gd name="connsiteX63" fmla="*/ 184930 w 200025"/>
              <a:gd name="connsiteY63" fmla="*/ 108741 h 200025"/>
              <a:gd name="connsiteX64" fmla="*/ 190812 w 200025"/>
              <a:gd name="connsiteY64" fmla="*/ 105112 h 200025"/>
              <a:gd name="connsiteX65" fmla="*/ 198103 w 200025"/>
              <a:gd name="connsiteY65" fmla="*/ 102744 h 200025"/>
              <a:gd name="connsiteX66" fmla="*/ 199496 w 200025"/>
              <a:gd name="connsiteY66" fmla="*/ 101693 h 200025"/>
              <a:gd name="connsiteX67" fmla="*/ 200025 w 200025"/>
              <a:gd name="connsiteY67" fmla="*/ 100031 h 200025"/>
              <a:gd name="connsiteX68" fmla="*/ 199496 w 200025"/>
              <a:gd name="connsiteY68" fmla="*/ 98368 h 200025"/>
              <a:gd name="connsiteX69" fmla="*/ 198103 w 200025"/>
              <a:gd name="connsiteY69" fmla="*/ 97317 h 200025"/>
              <a:gd name="connsiteX70" fmla="*/ 197957 w 200025"/>
              <a:gd name="connsiteY70" fmla="*/ 97281 h 200025"/>
              <a:gd name="connsiteX71" fmla="*/ 88392 w 200025"/>
              <a:gd name="connsiteY71" fmla="*/ 33995 h 200025"/>
              <a:gd name="connsiteX72" fmla="*/ 95701 w 200025"/>
              <a:gd name="connsiteY72" fmla="*/ 28575 h 200025"/>
              <a:gd name="connsiteX73" fmla="*/ 73819 w 200025"/>
              <a:gd name="connsiteY73" fmla="*/ 28575 h 200025"/>
              <a:gd name="connsiteX74" fmla="*/ 66675 w 200025"/>
              <a:gd name="connsiteY74" fmla="*/ 35719 h 200025"/>
              <a:gd name="connsiteX75" fmla="*/ 73819 w 200025"/>
              <a:gd name="connsiteY75" fmla="*/ 42863 h 200025"/>
              <a:gd name="connsiteX76" fmla="*/ 85729 w 200025"/>
              <a:gd name="connsiteY76" fmla="*/ 42863 h 200025"/>
              <a:gd name="connsiteX77" fmla="*/ 85725 w 200025"/>
              <a:gd name="connsiteY77" fmla="*/ 42568 h 200025"/>
              <a:gd name="connsiteX78" fmla="*/ 88392 w 200025"/>
              <a:gd name="connsiteY78" fmla="*/ 33995 h 200025"/>
              <a:gd name="connsiteX79" fmla="*/ 7144 w 200025"/>
              <a:gd name="connsiteY79" fmla="*/ 95250 h 200025"/>
              <a:gd name="connsiteX80" fmla="*/ 14288 w 200025"/>
              <a:gd name="connsiteY80" fmla="*/ 102394 h 200025"/>
              <a:gd name="connsiteX81" fmla="*/ 14288 w 200025"/>
              <a:gd name="connsiteY81" fmla="*/ 126206 h 200025"/>
              <a:gd name="connsiteX82" fmla="*/ 7144 w 200025"/>
              <a:gd name="connsiteY82" fmla="*/ 133350 h 200025"/>
              <a:gd name="connsiteX83" fmla="*/ 0 w 200025"/>
              <a:gd name="connsiteY83" fmla="*/ 126206 h 200025"/>
              <a:gd name="connsiteX84" fmla="*/ 0 w 200025"/>
              <a:gd name="connsiteY84" fmla="*/ 102394 h 200025"/>
              <a:gd name="connsiteX85" fmla="*/ 7144 w 200025"/>
              <a:gd name="connsiteY85" fmla="*/ 95250 h 200025"/>
              <a:gd name="connsiteX86" fmla="*/ 104775 w 200025"/>
              <a:gd name="connsiteY86" fmla="*/ 192881 h 200025"/>
              <a:gd name="connsiteX87" fmla="*/ 97631 w 200025"/>
              <a:gd name="connsiteY87" fmla="*/ 200025 h 200025"/>
              <a:gd name="connsiteX88" fmla="*/ 73819 w 200025"/>
              <a:gd name="connsiteY88" fmla="*/ 200025 h 200025"/>
              <a:gd name="connsiteX89" fmla="*/ 66675 w 200025"/>
              <a:gd name="connsiteY89" fmla="*/ 192881 h 200025"/>
              <a:gd name="connsiteX90" fmla="*/ 73819 w 200025"/>
              <a:gd name="connsiteY90" fmla="*/ 185738 h 200025"/>
              <a:gd name="connsiteX91" fmla="*/ 97631 w 200025"/>
              <a:gd name="connsiteY91" fmla="*/ 185738 h 200025"/>
              <a:gd name="connsiteX92" fmla="*/ 104775 w 200025"/>
              <a:gd name="connsiteY92" fmla="*/ 192881 h 200025"/>
              <a:gd name="connsiteX93" fmla="*/ 30956 w 200025"/>
              <a:gd name="connsiteY93" fmla="*/ 28575 h 200025"/>
              <a:gd name="connsiteX94" fmla="*/ 38100 w 200025"/>
              <a:gd name="connsiteY94" fmla="*/ 35719 h 200025"/>
              <a:gd name="connsiteX95" fmla="*/ 30956 w 200025"/>
              <a:gd name="connsiteY95" fmla="*/ 42863 h 200025"/>
              <a:gd name="connsiteX96" fmla="*/ 26194 w 200025"/>
              <a:gd name="connsiteY96" fmla="*/ 42863 h 200025"/>
              <a:gd name="connsiteX97" fmla="*/ 14288 w 200025"/>
              <a:gd name="connsiteY97" fmla="*/ 54769 h 200025"/>
              <a:gd name="connsiteX98" fmla="*/ 14288 w 200025"/>
              <a:gd name="connsiteY98" fmla="*/ 59531 h 200025"/>
              <a:gd name="connsiteX99" fmla="*/ 7144 w 200025"/>
              <a:gd name="connsiteY99" fmla="*/ 66675 h 200025"/>
              <a:gd name="connsiteX100" fmla="*/ 0 w 200025"/>
              <a:gd name="connsiteY100" fmla="*/ 59531 h 200025"/>
              <a:gd name="connsiteX101" fmla="*/ 0 w 200025"/>
              <a:gd name="connsiteY101" fmla="*/ 54769 h 200025"/>
              <a:gd name="connsiteX102" fmla="*/ 26194 w 200025"/>
              <a:gd name="connsiteY102" fmla="*/ 28575 h 200025"/>
              <a:gd name="connsiteX103" fmla="*/ 30956 w 200025"/>
              <a:gd name="connsiteY103" fmla="*/ 28575 h 200025"/>
              <a:gd name="connsiteX104" fmla="*/ 30956 w 200025"/>
              <a:gd name="connsiteY104" fmla="*/ 200025 h 200025"/>
              <a:gd name="connsiteX105" fmla="*/ 38100 w 200025"/>
              <a:gd name="connsiteY105" fmla="*/ 192881 h 200025"/>
              <a:gd name="connsiteX106" fmla="*/ 30956 w 200025"/>
              <a:gd name="connsiteY106" fmla="*/ 185738 h 200025"/>
              <a:gd name="connsiteX107" fmla="*/ 26194 w 200025"/>
              <a:gd name="connsiteY107" fmla="*/ 185738 h 200025"/>
              <a:gd name="connsiteX108" fmla="*/ 14288 w 200025"/>
              <a:gd name="connsiteY108" fmla="*/ 173831 h 200025"/>
              <a:gd name="connsiteX109" fmla="*/ 14288 w 200025"/>
              <a:gd name="connsiteY109" fmla="*/ 169069 h 200025"/>
              <a:gd name="connsiteX110" fmla="*/ 7144 w 200025"/>
              <a:gd name="connsiteY110" fmla="*/ 161925 h 200025"/>
              <a:gd name="connsiteX111" fmla="*/ 0 w 200025"/>
              <a:gd name="connsiteY111" fmla="*/ 169069 h 200025"/>
              <a:gd name="connsiteX112" fmla="*/ 0 w 200025"/>
              <a:gd name="connsiteY112" fmla="*/ 173831 h 200025"/>
              <a:gd name="connsiteX113" fmla="*/ 26194 w 200025"/>
              <a:gd name="connsiteY113" fmla="*/ 200025 h 200025"/>
              <a:gd name="connsiteX114" fmla="*/ 30956 w 200025"/>
              <a:gd name="connsiteY114" fmla="*/ 200025 h 200025"/>
              <a:gd name="connsiteX115" fmla="*/ 133350 w 200025"/>
              <a:gd name="connsiteY115" fmla="*/ 192881 h 200025"/>
              <a:gd name="connsiteX116" fmla="*/ 140494 w 200025"/>
              <a:gd name="connsiteY116" fmla="*/ 200025 h 200025"/>
              <a:gd name="connsiteX117" fmla="*/ 145256 w 200025"/>
              <a:gd name="connsiteY117" fmla="*/ 200025 h 200025"/>
              <a:gd name="connsiteX118" fmla="*/ 171450 w 200025"/>
              <a:gd name="connsiteY118" fmla="*/ 173831 h 200025"/>
              <a:gd name="connsiteX119" fmla="*/ 171450 w 200025"/>
              <a:gd name="connsiteY119" fmla="*/ 169069 h 200025"/>
              <a:gd name="connsiteX120" fmla="*/ 164306 w 200025"/>
              <a:gd name="connsiteY120" fmla="*/ 161925 h 200025"/>
              <a:gd name="connsiteX121" fmla="*/ 157163 w 200025"/>
              <a:gd name="connsiteY121" fmla="*/ 169069 h 200025"/>
              <a:gd name="connsiteX122" fmla="*/ 157163 w 200025"/>
              <a:gd name="connsiteY122" fmla="*/ 173831 h 200025"/>
              <a:gd name="connsiteX123" fmla="*/ 145256 w 200025"/>
              <a:gd name="connsiteY123" fmla="*/ 185738 h 200025"/>
              <a:gd name="connsiteX124" fmla="*/ 140494 w 200025"/>
              <a:gd name="connsiteY124" fmla="*/ 185738 h 200025"/>
              <a:gd name="connsiteX125" fmla="*/ 133350 w 200025"/>
              <a:gd name="connsiteY125" fmla="*/ 192881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00025" h="200025">
                <a:moveTo>
                  <a:pt x="124666" y="61077"/>
                </a:moveTo>
                <a:cubicBezTo>
                  <a:pt x="123977" y="60187"/>
                  <a:pt x="123232" y="59339"/>
                  <a:pt x="122433" y="58538"/>
                </a:cubicBezTo>
                <a:cubicBezTo>
                  <a:pt x="119460" y="55555"/>
                  <a:pt x="115830" y="53308"/>
                  <a:pt x="111833" y="51976"/>
                </a:cubicBezTo>
                <a:lnTo>
                  <a:pt x="98709" y="47714"/>
                </a:lnTo>
                <a:cubicBezTo>
                  <a:pt x="97698" y="47358"/>
                  <a:pt x="96822" y="46697"/>
                  <a:pt x="96203" y="45822"/>
                </a:cubicBezTo>
                <a:cubicBezTo>
                  <a:pt x="95582" y="44947"/>
                  <a:pt x="95250" y="43901"/>
                  <a:pt x="95250" y="42830"/>
                </a:cubicBezTo>
                <a:cubicBezTo>
                  <a:pt x="95250" y="41758"/>
                  <a:pt x="95582" y="40713"/>
                  <a:pt x="96203" y="39838"/>
                </a:cubicBezTo>
                <a:cubicBezTo>
                  <a:pt x="96822" y="38963"/>
                  <a:pt x="97698" y="38302"/>
                  <a:pt x="98709" y="37945"/>
                </a:cubicBezTo>
                <a:lnTo>
                  <a:pt x="111833" y="33683"/>
                </a:lnTo>
                <a:cubicBezTo>
                  <a:pt x="115774" y="32323"/>
                  <a:pt x="119347" y="30071"/>
                  <a:pt x="122272" y="27102"/>
                </a:cubicBezTo>
                <a:cubicBezTo>
                  <a:pt x="125118" y="24215"/>
                  <a:pt x="127276" y="20726"/>
                  <a:pt x="128588" y="16895"/>
                </a:cubicBezTo>
                <a:lnTo>
                  <a:pt x="128696" y="16570"/>
                </a:lnTo>
                <a:lnTo>
                  <a:pt x="132961" y="3457"/>
                </a:lnTo>
                <a:cubicBezTo>
                  <a:pt x="133319" y="2446"/>
                  <a:pt x="133981" y="1571"/>
                  <a:pt x="134856" y="952"/>
                </a:cubicBezTo>
                <a:cubicBezTo>
                  <a:pt x="135731" y="332"/>
                  <a:pt x="136777" y="0"/>
                  <a:pt x="137850" y="0"/>
                </a:cubicBezTo>
                <a:cubicBezTo>
                  <a:pt x="138923" y="0"/>
                  <a:pt x="139969" y="332"/>
                  <a:pt x="140844" y="952"/>
                </a:cubicBezTo>
                <a:cubicBezTo>
                  <a:pt x="141720" y="1571"/>
                  <a:pt x="142382" y="2446"/>
                  <a:pt x="142739" y="3457"/>
                </a:cubicBezTo>
                <a:lnTo>
                  <a:pt x="147004" y="16570"/>
                </a:lnTo>
                <a:cubicBezTo>
                  <a:pt x="148330" y="20557"/>
                  <a:pt x="150568" y="24180"/>
                  <a:pt x="153541" y="27150"/>
                </a:cubicBezTo>
                <a:cubicBezTo>
                  <a:pt x="156515" y="30121"/>
                  <a:pt x="160140" y="32358"/>
                  <a:pt x="164130" y="33683"/>
                </a:cubicBezTo>
                <a:lnTo>
                  <a:pt x="177254" y="37945"/>
                </a:lnTo>
                <a:lnTo>
                  <a:pt x="177516" y="38011"/>
                </a:lnTo>
                <a:cubicBezTo>
                  <a:pt x="178527" y="38367"/>
                  <a:pt x="179403" y="39028"/>
                  <a:pt x="180023" y="39903"/>
                </a:cubicBezTo>
                <a:cubicBezTo>
                  <a:pt x="180643" y="40778"/>
                  <a:pt x="180975" y="41824"/>
                  <a:pt x="180975" y="42895"/>
                </a:cubicBezTo>
                <a:cubicBezTo>
                  <a:pt x="180975" y="43967"/>
                  <a:pt x="180643" y="45012"/>
                  <a:pt x="180023" y="45887"/>
                </a:cubicBezTo>
                <a:cubicBezTo>
                  <a:pt x="179403" y="46762"/>
                  <a:pt x="178527" y="47423"/>
                  <a:pt x="177516" y="47780"/>
                </a:cubicBezTo>
                <a:lnTo>
                  <a:pt x="164392" y="52042"/>
                </a:lnTo>
                <a:cubicBezTo>
                  <a:pt x="160403" y="53367"/>
                  <a:pt x="156777" y="55604"/>
                  <a:pt x="153804" y="58575"/>
                </a:cubicBezTo>
                <a:cubicBezTo>
                  <a:pt x="150831" y="61546"/>
                  <a:pt x="148593" y="65168"/>
                  <a:pt x="147266" y="69155"/>
                </a:cubicBezTo>
                <a:lnTo>
                  <a:pt x="143001" y="82268"/>
                </a:lnTo>
                <a:cubicBezTo>
                  <a:pt x="142963" y="82377"/>
                  <a:pt x="142921" y="82485"/>
                  <a:pt x="142875" y="82591"/>
                </a:cubicBezTo>
                <a:cubicBezTo>
                  <a:pt x="142499" y="83465"/>
                  <a:pt x="141888" y="84221"/>
                  <a:pt x="141107" y="84773"/>
                </a:cubicBezTo>
                <a:cubicBezTo>
                  <a:pt x="140231" y="85393"/>
                  <a:pt x="139185" y="85725"/>
                  <a:pt x="138113" y="85725"/>
                </a:cubicBezTo>
                <a:cubicBezTo>
                  <a:pt x="137040" y="85725"/>
                  <a:pt x="135994" y="85393"/>
                  <a:pt x="135118" y="84773"/>
                </a:cubicBezTo>
                <a:cubicBezTo>
                  <a:pt x="134243" y="84154"/>
                  <a:pt x="133581" y="83279"/>
                  <a:pt x="133224" y="82268"/>
                </a:cubicBezTo>
                <a:lnTo>
                  <a:pt x="128959" y="69155"/>
                </a:lnTo>
                <a:cubicBezTo>
                  <a:pt x="127995" y="66230"/>
                  <a:pt x="126541" y="63500"/>
                  <a:pt x="124666" y="61077"/>
                </a:cubicBezTo>
                <a:close/>
                <a:moveTo>
                  <a:pt x="197957" y="97281"/>
                </a:moveTo>
                <a:lnTo>
                  <a:pt x="190667" y="94913"/>
                </a:lnTo>
                <a:cubicBezTo>
                  <a:pt x="188450" y="94177"/>
                  <a:pt x="186436" y="92934"/>
                  <a:pt x="184784" y="91283"/>
                </a:cubicBezTo>
                <a:cubicBezTo>
                  <a:pt x="183132" y="89633"/>
                  <a:pt x="181888" y="87620"/>
                  <a:pt x="181152" y="85406"/>
                </a:cubicBezTo>
                <a:lnTo>
                  <a:pt x="178782" y="78120"/>
                </a:lnTo>
                <a:cubicBezTo>
                  <a:pt x="178584" y="77559"/>
                  <a:pt x="178217" y="77073"/>
                  <a:pt x="177730" y="76729"/>
                </a:cubicBezTo>
                <a:cubicBezTo>
                  <a:pt x="177244" y="76385"/>
                  <a:pt x="176663" y="76200"/>
                  <a:pt x="176067" y="76200"/>
                </a:cubicBezTo>
                <a:cubicBezTo>
                  <a:pt x="175471" y="76200"/>
                  <a:pt x="174889" y="76385"/>
                  <a:pt x="174403" y="76729"/>
                </a:cubicBezTo>
                <a:cubicBezTo>
                  <a:pt x="173917" y="77073"/>
                  <a:pt x="173549" y="77559"/>
                  <a:pt x="173351" y="78120"/>
                </a:cubicBezTo>
                <a:lnTo>
                  <a:pt x="170981" y="85406"/>
                </a:lnTo>
                <a:cubicBezTo>
                  <a:pt x="170259" y="87605"/>
                  <a:pt x="169037" y="89607"/>
                  <a:pt x="167412" y="91257"/>
                </a:cubicBezTo>
                <a:cubicBezTo>
                  <a:pt x="165787" y="92906"/>
                  <a:pt x="163802" y="94157"/>
                  <a:pt x="161613" y="94913"/>
                </a:cubicBezTo>
                <a:lnTo>
                  <a:pt x="154322" y="97281"/>
                </a:lnTo>
                <a:cubicBezTo>
                  <a:pt x="153760" y="97479"/>
                  <a:pt x="153273" y="97846"/>
                  <a:pt x="152929" y="98332"/>
                </a:cubicBezTo>
                <a:cubicBezTo>
                  <a:pt x="152585" y="98818"/>
                  <a:pt x="152400" y="99399"/>
                  <a:pt x="152400" y="99994"/>
                </a:cubicBezTo>
                <a:cubicBezTo>
                  <a:pt x="152400" y="100590"/>
                  <a:pt x="152585" y="101171"/>
                  <a:pt x="152929" y="101657"/>
                </a:cubicBezTo>
                <a:cubicBezTo>
                  <a:pt x="153273" y="102142"/>
                  <a:pt x="153760" y="102510"/>
                  <a:pt x="154322" y="102708"/>
                </a:cubicBezTo>
                <a:lnTo>
                  <a:pt x="161613" y="105076"/>
                </a:lnTo>
                <a:cubicBezTo>
                  <a:pt x="163833" y="105816"/>
                  <a:pt x="165849" y="107064"/>
                  <a:pt x="167502" y="108721"/>
                </a:cubicBezTo>
                <a:cubicBezTo>
                  <a:pt x="169154" y="110378"/>
                  <a:pt x="170396" y="112398"/>
                  <a:pt x="171127" y="114619"/>
                </a:cubicBezTo>
                <a:lnTo>
                  <a:pt x="173497" y="121905"/>
                </a:lnTo>
                <a:cubicBezTo>
                  <a:pt x="173695" y="122466"/>
                  <a:pt x="174063" y="122953"/>
                  <a:pt x="174549" y="123296"/>
                </a:cubicBezTo>
                <a:cubicBezTo>
                  <a:pt x="175035" y="123640"/>
                  <a:pt x="175616" y="123825"/>
                  <a:pt x="176213" y="123825"/>
                </a:cubicBezTo>
                <a:cubicBezTo>
                  <a:pt x="176809" y="123825"/>
                  <a:pt x="177390" y="123640"/>
                  <a:pt x="177876" y="123296"/>
                </a:cubicBezTo>
                <a:cubicBezTo>
                  <a:pt x="178362" y="122953"/>
                  <a:pt x="178730" y="122466"/>
                  <a:pt x="178928" y="121905"/>
                </a:cubicBezTo>
                <a:lnTo>
                  <a:pt x="181298" y="114619"/>
                </a:lnTo>
                <a:cubicBezTo>
                  <a:pt x="182035" y="112405"/>
                  <a:pt x="183278" y="110392"/>
                  <a:pt x="184930" y="108741"/>
                </a:cubicBezTo>
                <a:cubicBezTo>
                  <a:pt x="186581" y="107091"/>
                  <a:pt x="188596" y="105848"/>
                  <a:pt x="190812" y="105112"/>
                </a:cubicBezTo>
                <a:lnTo>
                  <a:pt x="198103" y="102744"/>
                </a:lnTo>
                <a:cubicBezTo>
                  <a:pt x="198665" y="102546"/>
                  <a:pt x="199152" y="102179"/>
                  <a:pt x="199496" y="101693"/>
                </a:cubicBezTo>
                <a:cubicBezTo>
                  <a:pt x="199840" y="101207"/>
                  <a:pt x="200025" y="100626"/>
                  <a:pt x="200025" y="100031"/>
                </a:cubicBezTo>
                <a:cubicBezTo>
                  <a:pt x="200025" y="99435"/>
                  <a:pt x="199840" y="98854"/>
                  <a:pt x="199496" y="98368"/>
                </a:cubicBezTo>
                <a:cubicBezTo>
                  <a:pt x="199152" y="97883"/>
                  <a:pt x="198665" y="97515"/>
                  <a:pt x="198103" y="97317"/>
                </a:cubicBezTo>
                <a:lnTo>
                  <a:pt x="197957" y="97281"/>
                </a:lnTo>
                <a:close/>
                <a:moveTo>
                  <a:pt x="88392" y="33995"/>
                </a:moveTo>
                <a:cubicBezTo>
                  <a:pt x="90241" y="31507"/>
                  <a:pt x="92783" y="29621"/>
                  <a:pt x="95701" y="28575"/>
                </a:cubicBezTo>
                <a:lnTo>
                  <a:pt x="73819" y="28575"/>
                </a:lnTo>
                <a:cubicBezTo>
                  <a:pt x="69874" y="28575"/>
                  <a:pt x="66675" y="31773"/>
                  <a:pt x="66675" y="35719"/>
                </a:cubicBezTo>
                <a:cubicBezTo>
                  <a:pt x="66675" y="39664"/>
                  <a:pt x="69874" y="42863"/>
                  <a:pt x="73819" y="42863"/>
                </a:cubicBezTo>
                <a:lnTo>
                  <a:pt x="85729" y="42863"/>
                </a:lnTo>
                <a:cubicBezTo>
                  <a:pt x="85727" y="42764"/>
                  <a:pt x="85725" y="42666"/>
                  <a:pt x="85725" y="42568"/>
                </a:cubicBezTo>
                <a:cubicBezTo>
                  <a:pt x="85733" y="39507"/>
                  <a:pt x="86662" y="36520"/>
                  <a:pt x="88392" y="33995"/>
                </a:cubicBezTo>
                <a:close/>
                <a:moveTo>
                  <a:pt x="7144" y="95250"/>
                </a:moveTo>
                <a:cubicBezTo>
                  <a:pt x="11089" y="95250"/>
                  <a:pt x="14288" y="98449"/>
                  <a:pt x="14288" y="102394"/>
                </a:cubicBezTo>
                <a:lnTo>
                  <a:pt x="14288" y="126206"/>
                </a:lnTo>
                <a:cubicBezTo>
                  <a:pt x="14288" y="130152"/>
                  <a:pt x="11089" y="133350"/>
                  <a:pt x="7144" y="133350"/>
                </a:cubicBezTo>
                <a:cubicBezTo>
                  <a:pt x="3198" y="133350"/>
                  <a:pt x="0" y="130152"/>
                  <a:pt x="0" y="126206"/>
                </a:cubicBezTo>
                <a:lnTo>
                  <a:pt x="0" y="102394"/>
                </a:lnTo>
                <a:cubicBezTo>
                  <a:pt x="0" y="98449"/>
                  <a:pt x="3198" y="95250"/>
                  <a:pt x="7144" y="95250"/>
                </a:cubicBezTo>
                <a:close/>
                <a:moveTo>
                  <a:pt x="104775" y="192881"/>
                </a:moveTo>
                <a:cubicBezTo>
                  <a:pt x="104775" y="196827"/>
                  <a:pt x="101577" y="200025"/>
                  <a:pt x="97631" y="200025"/>
                </a:cubicBezTo>
                <a:lnTo>
                  <a:pt x="73819" y="200025"/>
                </a:lnTo>
                <a:cubicBezTo>
                  <a:pt x="69874" y="200025"/>
                  <a:pt x="66675" y="196827"/>
                  <a:pt x="66675" y="192881"/>
                </a:cubicBezTo>
                <a:cubicBezTo>
                  <a:pt x="66675" y="188936"/>
                  <a:pt x="69874" y="185738"/>
                  <a:pt x="73819" y="185738"/>
                </a:cubicBezTo>
                <a:lnTo>
                  <a:pt x="97631" y="185738"/>
                </a:lnTo>
                <a:cubicBezTo>
                  <a:pt x="101577" y="185738"/>
                  <a:pt x="104775" y="188936"/>
                  <a:pt x="104775" y="192881"/>
                </a:cubicBezTo>
                <a:close/>
                <a:moveTo>
                  <a:pt x="30956" y="28575"/>
                </a:moveTo>
                <a:cubicBezTo>
                  <a:pt x="34902" y="28575"/>
                  <a:pt x="38100" y="31773"/>
                  <a:pt x="38100" y="35719"/>
                </a:cubicBezTo>
                <a:cubicBezTo>
                  <a:pt x="38100" y="39664"/>
                  <a:pt x="34902" y="42863"/>
                  <a:pt x="30956" y="42863"/>
                </a:cubicBezTo>
                <a:lnTo>
                  <a:pt x="26194" y="42863"/>
                </a:lnTo>
                <a:cubicBezTo>
                  <a:pt x="19618" y="42863"/>
                  <a:pt x="14288" y="48193"/>
                  <a:pt x="14288" y="54769"/>
                </a:cubicBezTo>
                <a:lnTo>
                  <a:pt x="14288" y="59531"/>
                </a:lnTo>
                <a:cubicBezTo>
                  <a:pt x="14288" y="63477"/>
                  <a:pt x="11089" y="66675"/>
                  <a:pt x="7144" y="66675"/>
                </a:cubicBezTo>
                <a:cubicBezTo>
                  <a:pt x="3198" y="66675"/>
                  <a:pt x="0" y="63477"/>
                  <a:pt x="0" y="59531"/>
                </a:cubicBezTo>
                <a:lnTo>
                  <a:pt x="0" y="54769"/>
                </a:lnTo>
                <a:cubicBezTo>
                  <a:pt x="0" y="40302"/>
                  <a:pt x="11727" y="28575"/>
                  <a:pt x="26194" y="28575"/>
                </a:cubicBezTo>
                <a:lnTo>
                  <a:pt x="30956" y="28575"/>
                </a:lnTo>
                <a:close/>
                <a:moveTo>
                  <a:pt x="30956" y="200025"/>
                </a:moveTo>
                <a:cubicBezTo>
                  <a:pt x="34902" y="200025"/>
                  <a:pt x="38100" y="196827"/>
                  <a:pt x="38100" y="192881"/>
                </a:cubicBezTo>
                <a:cubicBezTo>
                  <a:pt x="38100" y="188936"/>
                  <a:pt x="34902" y="185738"/>
                  <a:pt x="30956" y="185738"/>
                </a:cubicBezTo>
                <a:lnTo>
                  <a:pt x="26194" y="185738"/>
                </a:lnTo>
                <a:cubicBezTo>
                  <a:pt x="19618" y="185738"/>
                  <a:pt x="14288" y="180407"/>
                  <a:pt x="14288" y="173831"/>
                </a:cubicBezTo>
                <a:lnTo>
                  <a:pt x="14288" y="169069"/>
                </a:lnTo>
                <a:cubicBezTo>
                  <a:pt x="14288" y="165124"/>
                  <a:pt x="11089" y="161925"/>
                  <a:pt x="7144" y="161925"/>
                </a:cubicBezTo>
                <a:cubicBezTo>
                  <a:pt x="3198" y="161925"/>
                  <a:pt x="0" y="165124"/>
                  <a:pt x="0" y="169069"/>
                </a:cubicBezTo>
                <a:lnTo>
                  <a:pt x="0" y="173831"/>
                </a:lnTo>
                <a:cubicBezTo>
                  <a:pt x="0" y="188298"/>
                  <a:pt x="11727" y="200025"/>
                  <a:pt x="26194" y="200025"/>
                </a:cubicBezTo>
                <a:lnTo>
                  <a:pt x="30956" y="200025"/>
                </a:lnTo>
                <a:close/>
                <a:moveTo>
                  <a:pt x="133350" y="192881"/>
                </a:moveTo>
                <a:cubicBezTo>
                  <a:pt x="133350" y="196827"/>
                  <a:pt x="136549" y="200025"/>
                  <a:pt x="140494" y="200025"/>
                </a:cubicBezTo>
                <a:lnTo>
                  <a:pt x="145256" y="200025"/>
                </a:lnTo>
                <a:cubicBezTo>
                  <a:pt x="159723" y="200025"/>
                  <a:pt x="171450" y="188298"/>
                  <a:pt x="171450" y="173831"/>
                </a:cubicBezTo>
                <a:lnTo>
                  <a:pt x="171450" y="169069"/>
                </a:lnTo>
                <a:cubicBezTo>
                  <a:pt x="171450" y="165124"/>
                  <a:pt x="168252" y="161925"/>
                  <a:pt x="164306" y="161925"/>
                </a:cubicBezTo>
                <a:cubicBezTo>
                  <a:pt x="160361" y="161925"/>
                  <a:pt x="157163" y="165124"/>
                  <a:pt x="157163" y="169069"/>
                </a:cubicBezTo>
                <a:lnTo>
                  <a:pt x="157163" y="173831"/>
                </a:lnTo>
                <a:cubicBezTo>
                  <a:pt x="157163" y="180407"/>
                  <a:pt x="151832" y="185738"/>
                  <a:pt x="145256" y="185738"/>
                </a:cubicBezTo>
                <a:lnTo>
                  <a:pt x="140494" y="185738"/>
                </a:lnTo>
                <a:cubicBezTo>
                  <a:pt x="136549" y="185738"/>
                  <a:pt x="133350" y="188936"/>
                  <a:pt x="133350" y="1928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74507" tIns="37253" rIns="74507" bIns="3725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45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38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6AC8E5D-1470-56A2-FF38-DC48B677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/>
              <a:t>Copilot extensions</a:t>
            </a:r>
            <a:endParaRPr lang="en-US" b="1"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12" name="Title 20">
            <a:extLst>
              <a:ext uri="{FF2B5EF4-FFF2-40B4-BE49-F238E27FC236}">
                <a16:creationId xmlns:a16="http://schemas.microsoft.com/office/drawing/2014/main" id="{20A00563-0D05-6849-97DB-898AC8B46801}"/>
              </a:ext>
            </a:extLst>
          </p:cNvPr>
          <p:cNvSpPr txBox="1">
            <a:spLocks noGrp="1"/>
          </p:cNvSpPr>
          <p:nvPr/>
        </p:nvSpPr>
        <p:spPr>
          <a:xfrm>
            <a:off x="3634486" y="3334509"/>
            <a:ext cx="1157368" cy="4398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="horz" wrap="none" lIns="69850" tIns="34925" rIns="69850" bIns="34925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6985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Copilot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739078-0C21-65EA-2406-1C6B30AA7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20293" y="4983267"/>
            <a:ext cx="2689397" cy="11561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40640" rIns="50800" bIns="406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5904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56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25" name="Picture 2" descr="A blue and green rectangles&#10;&#10;Description automatically generated">
            <a:extLst>
              <a:ext uri="{FF2B5EF4-FFF2-40B4-BE49-F238E27FC236}">
                <a16:creationId xmlns:a16="http://schemas.microsoft.com/office/drawing/2014/main" id="{891B4234-8C26-A7FF-B9C2-915E9B8A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113" y="4731466"/>
            <a:ext cx="653612" cy="61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A57B8C-DEBC-9104-4A95-2B1FC6D05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374" y="4702405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4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9CA5106-5C05-7E4C-917C-25E64B32537A}"/>
              </a:ext>
            </a:extLst>
          </p:cNvPr>
          <p:cNvGrpSpPr/>
          <p:nvPr/>
        </p:nvGrpSpPr>
        <p:grpSpPr>
          <a:xfrm>
            <a:off x="2007411" y="3830647"/>
            <a:ext cx="1714500" cy="1029453"/>
            <a:chOff x="2007411" y="3526430"/>
            <a:chExt cx="1714500" cy="10294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A7EC5B-5DA0-F1F6-7015-CC2BA12DEDD4}"/>
                </a:ext>
              </a:extLst>
            </p:cNvPr>
            <p:cNvSpPr txBox="1"/>
            <p:nvPr/>
          </p:nvSpPr>
          <p:spPr>
            <a:xfrm>
              <a:off x="2007411" y="3526430"/>
              <a:ext cx="171450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Connectors</a:t>
              </a:r>
              <a:endParaRPr lang="en-US" sz="2000" b="0" i="0" u="none" strike="noStrike" kern="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1B5A36-1DDC-760B-EA69-A409A0004F20}"/>
                </a:ext>
              </a:extLst>
            </p:cNvPr>
            <p:cNvSpPr/>
            <p:nvPr/>
          </p:nvSpPr>
          <p:spPr bwMode="auto">
            <a:xfrm>
              <a:off x="2369253" y="4094218"/>
              <a:ext cx="1352658" cy="46166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business knowledge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26E82F8A-21D1-74D4-3E45-DAAE88CCC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1026" y="4105059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07680-8E6A-62D4-9117-6D26A033C620}"/>
              </a:ext>
            </a:extLst>
          </p:cNvPr>
          <p:cNvGrpSpPr/>
          <p:nvPr/>
        </p:nvGrpSpPr>
        <p:grpSpPr>
          <a:xfrm>
            <a:off x="5102492" y="3830646"/>
            <a:ext cx="2111284" cy="1569935"/>
            <a:chOff x="5102492" y="3526429"/>
            <a:chExt cx="2111284" cy="1569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6DEAC3-9E47-0A03-5188-4C9AD0A90B3A}"/>
                </a:ext>
              </a:extLst>
            </p:cNvPr>
            <p:cNvSpPr txBox="1"/>
            <p:nvPr/>
          </p:nvSpPr>
          <p:spPr>
            <a:xfrm>
              <a:off x="5102492" y="3526429"/>
              <a:ext cx="970117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l" defTabSz="8572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Plugins</a:t>
              </a:r>
              <a:endParaRPr lang="en-US" sz="20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4788DF-D807-BD29-1F70-CE7CFD3A65B0}"/>
                </a:ext>
              </a:extLst>
            </p:cNvPr>
            <p:cNvSpPr/>
            <p:nvPr/>
          </p:nvSpPr>
          <p:spPr bwMode="auto">
            <a:xfrm>
              <a:off x="5460719" y="4094218"/>
              <a:ext cx="1635226" cy="2307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apps 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48" name="Graphic 14">
              <a:extLst>
                <a:ext uri="{FF2B5EF4-FFF2-40B4-BE49-F238E27FC236}">
                  <a16:creationId xmlns:a16="http://schemas.microsoft.com/office/drawing/2014/main" id="{EFAC2988-3E21-17A5-ECD3-8E42250BA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104931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1D3867-6A6E-0863-4FE9-4DDB3B445303}"/>
                </a:ext>
              </a:extLst>
            </p:cNvPr>
            <p:cNvSpPr/>
            <p:nvPr/>
          </p:nvSpPr>
          <p:spPr bwMode="auto">
            <a:xfrm>
              <a:off x="5460719" y="4485926"/>
              <a:ext cx="1635226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workflows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49" name="Graphic 14">
              <a:extLst>
                <a:ext uri="{FF2B5EF4-FFF2-40B4-BE49-F238E27FC236}">
                  <a16:creationId xmlns:a16="http://schemas.microsoft.com/office/drawing/2014/main" id="{FC5C7E7B-D53E-CED1-F072-C174A8D54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496512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F296C3-CBDC-708C-D00A-9BA4B58C8B6F}"/>
                </a:ext>
              </a:extLst>
            </p:cNvPr>
            <p:cNvSpPr/>
            <p:nvPr/>
          </p:nvSpPr>
          <p:spPr bwMode="auto">
            <a:xfrm>
              <a:off x="5460719" y="4861515"/>
              <a:ext cx="1753057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automation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1" name="Graphic 14">
              <a:extLst>
                <a:ext uri="{FF2B5EF4-FFF2-40B4-BE49-F238E27FC236}">
                  <a16:creationId xmlns:a16="http://schemas.microsoft.com/office/drawing/2014/main" id="{B9B9998A-098B-DDC6-5B10-2814C1432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887213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9DC3BE8-4214-B4CF-0DBC-555EC9FF56ED}"/>
              </a:ext>
            </a:extLst>
          </p:cNvPr>
          <p:cNvSpPr txBox="1"/>
          <p:nvPr/>
        </p:nvSpPr>
        <p:spPr>
          <a:xfrm>
            <a:off x="2007411" y="1731707"/>
            <a:ext cx="171450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Ground responses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623233-0218-56C3-24E4-C063BBFFB2D1}"/>
              </a:ext>
            </a:extLst>
          </p:cNvPr>
          <p:cNvSpPr txBox="1"/>
          <p:nvPr/>
        </p:nvSpPr>
        <p:spPr>
          <a:xfrm>
            <a:off x="5105203" y="1740973"/>
            <a:ext cx="142190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SzPct val="90000"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Bring </a:t>
            </a:r>
            <a:b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</a:b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actions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E75A3D-FEEC-ED6E-AD25-16E739AA2F03}"/>
              </a:ext>
            </a:extLst>
          </p:cNvPr>
          <p:cNvSpPr txBox="1"/>
          <p:nvPr/>
        </p:nvSpPr>
        <p:spPr>
          <a:xfrm>
            <a:off x="8142895" y="1731707"/>
            <a:ext cx="224028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SzPct val="90000"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Focus user </a:t>
            </a:r>
            <a:b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</a:b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experiences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34AF1-B65C-BEC8-094D-685F71B09BC4}"/>
              </a:ext>
            </a:extLst>
          </p:cNvPr>
          <p:cNvGrpSpPr/>
          <p:nvPr/>
        </p:nvGrpSpPr>
        <p:grpSpPr>
          <a:xfrm>
            <a:off x="5105203" y="2539698"/>
            <a:ext cx="1096867" cy="1096867"/>
            <a:chOff x="5128594" y="1938758"/>
            <a:chExt cx="1264784" cy="126478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E4BF3C-BF25-7F55-8120-FAFBA3B78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8594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7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sp>
          <p:nvSpPr>
            <p:cNvPr id="9" name="Graphic 114">
              <a:extLst>
                <a:ext uri="{FF2B5EF4-FFF2-40B4-BE49-F238E27FC236}">
                  <a16:creationId xmlns:a16="http://schemas.microsoft.com/office/drawing/2014/main" id="{8FA05493-A6D3-0895-0C59-A9A93B351053}"/>
                </a:ext>
              </a:extLst>
            </p:cNvPr>
            <p:cNvSpPr/>
            <p:nvPr/>
          </p:nvSpPr>
          <p:spPr>
            <a:xfrm>
              <a:off x="5460775" y="2276707"/>
              <a:ext cx="627605" cy="627605"/>
            </a:xfrm>
            <a:custGeom>
              <a:avLst/>
              <a:gdLst>
                <a:gd name="connsiteX0" fmla="*/ 297180 w 320040"/>
                <a:gd name="connsiteY0" fmla="*/ 51837 h 320040"/>
                <a:gd name="connsiteX1" fmla="*/ 320040 w 320040"/>
                <a:gd name="connsiteY1" fmla="*/ 91440 h 320040"/>
                <a:gd name="connsiteX2" fmla="*/ 320040 w 320040"/>
                <a:gd name="connsiteY2" fmla="*/ 228600 h 320040"/>
                <a:gd name="connsiteX3" fmla="*/ 228600 w 320040"/>
                <a:gd name="connsiteY3" fmla="*/ 320040 h 320040"/>
                <a:gd name="connsiteX4" fmla="*/ 91440 w 320040"/>
                <a:gd name="connsiteY4" fmla="*/ 320040 h 320040"/>
                <a:gd name="connsiteX5" fmla="*/ 51836 w 320040"/>
                <a:gd name="connsiteY5" fmla="*/ 297180 h 320040"/>
                <a:gd name="connsiteX6" fmla="*/ 228600 w 320040"/>
                <a:gd name="connsiteY6" fmla="*/ 297180 h 320040"/>
                <a:gd name="connsiteX7" fmla="*/ 297180 w 320040"/>
                <a:gd name="connsiteY7" fmla="*/ 228600 h 320040"/>
                <a:gd name="connsiteX8" fmla="*/ 297180 w 320040"/>
                <a:gd name="connsiteY8" fmla="*/ 51837 h 320040"/>
                <a:gd name="connsiteX9" fmla="*/ 274320 w 320040"/>
                <a:gd name="connsiteY9" fmla="*/ 45720 h 320040"/>
                <a:gd name="connsiteX10" fmla="*/ 228600 w 320040"/>
                <a:gd name="connsiteY10" fmla="*/ 0 h 320040"/>
                <a:gd name="connsiteX11" fmla="*/ 45720 w 320040"/>
                <a:gd name="connsiteY11" fmla="*/ 0 h 320040"/>
                <a:gd name="connsiteX12" fmla="*/ 0 w 320040"/>
                <a:gd name="connsiteY12" fmla="*/ 45720 h 320040"/>
                <a:gd name="connsiteX13" fmla="*/ 0 w 320040"/>
                <a:gd name="connsiteY13" fmla="*/ 228600 h 320040"/>
                <a:gd name="connsiteX14" fmla="*/ 45720 w 320040"/>
                <a:gd name="connsiteY14" fmla="*/ 274320 h 320040"/>
                <a:gd name="connsiteX15" fmla="*/ 228600 w 320040"/>
                <a:gd name="connsiteY15" fmla="*/ 274320 h 320040"/>
                <a:gd name="connsiteX16" fmla="*/ 274320 w 320040"/>
                <a:gd name="connsiteY16" fmla="*/ 228600 h 320040"/>
                <a:gd name="connsiteX17" fmla="*/ 274320 w 320040"/>
                <a:gd name="connsiteY17" fmla="*/ 45720 h 320040"/>
                <a:gd name="connsiteX18" fmla="*/ 205740 w 320040"/>
                <a:gd name="connsiteY18" fmla="*/ 137160 h 320040"/>
                <a:gd name="connsiteX19" fmla="*/ 194310 w 320040"/>
                <a:gd name="connsiteY19" fmla="*/ 148590 h 320040"/>
                <a:gd name="connsiteX20" fmla="*/ 148590 w 320040"/>
                <a:gd name="connsiteY20" fmla="*/ 148590 h 320040"/>
                <a:gd name="connsiteX21" fmla="*/ 148590 w 320040"/>
                <a:gd name="connsiteY21" fmla="*/ 194310 h 320040"/>
                <a:gd name="connsiteX22" fmla="*/ 137160 w 320040"/>
                <a:gd name="connsiteY22" fmla="*/ 205740 h 320040"/>
                <a:gd name="connsiteX23" fmla="*/ 125730 w 320040"/>
                <a:gd name="connsiteY23" fmla="*/ 194310 h 320040"/>
                <a:gd name="connsiteX24" fmla="*/ 125730 w 320040"/>
                <a:gd name="connsiteY24" fmla="*/ 148590 h 320040"/>
                <a:gd name="connsiteX25" fmla="*/ 80010 w 320040"/>
                <a:gd name="connsiteY25" fmla="*/ 148590 h 320040"/>
                <a:gd name="connsiteX26" fmla="*/ 68580 w 320040"/>
                <a:gd name="connsiteY26" fmla="*/ 137160 h 320040"/>
                <a:gd name="connsiteX27" fmla="*/ 80010 w 320040"/>
                <a:gd name="connsiteY27" fmla="*/ 125730 h 320040"/>
                <a:gd name="connsiteX28" fmla="*/ 125730 w 320040"/>
                <a:gd name="connsiteY28" fmla="*/ 125730 h 320040"/>
                <a:gd name="connsiteX29" fmla="*/ 125730 w 320040"/>
                <a:gd name="connsiteY29" fmla="*/ 80010 h 320040"/>
                <a:gd name="connsiteX30" fmla="*/ 137160 w 320040"/>
                <a:gd name="connsiteY30" fmla="*/ 68580 h 320040"/>
                <a:gd name="connsiteX31" fmla="*/ 148590 w 320040"/>
                <a:gd name="connsiteY31" fmla="*/ 80010 h 320040"/>
                <a:gd name="connsiteX32" fmla="*/ 148590 w 320040"/>
                <a:gd name="connsiteY32" fmla="*/ 125730 h 320040"/>
                <a:gd name="connsiteX33" fmla="*/ 194310 w 320040"/>
                <a:gd name="connsiteY33" fmla="*/ 125730 h 320040"/>
                <a:gd name="connsiteX34" fmla="*/ 205740 w 320040"/>
                <a:gd name="connsiteY34" fmla="*/ 13716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20040" h="320040">
                  <a:moveTo>
                    <a:pt x="297180" y="51837"/>
                  </a:moveTo>
                  <a:cubicBezTo>
                    <a:pt x="310846" y="59742"/>
                    <a:pt x="320040" y="74517"/>
                    <a:pt x="320040" y="91440"/>
                  </a:cubicBezTo>
                  <a:lnTo>
                    <a:pt x="320040" y="228600"/>
                  </a:lnTo>
                  <a:cubicBezTo>
                    <a:pt x="320040" y="279100"/>
                    <a:pt x="279100" y="320040"/>
                    <a:pt x="228600" y="320040"/>
                  </a:cubicBezTo>
                  <a:lnTo>
                    <a:pt x="91440" y="320040"/>
                  </a:lnTo>
                  <a:cubicBezTo>
                    <a:pt x="74517" y="320040"/>
                    <a:pt x="59742" y="310846"/>
                    <a:pt x="51836" y="297180"/>
                  </a:cubicBezTo>
                  <a:lnTo>
                    <a:pt x="228600" y="297180"/>
                  </a:lnTo>
                  <a:cubicBezTo>
                    <a:pt x="266477" y="297180"/>
                    <a:pt x="297180" y="266477"/>
                    <a:pt x="297180" y="228600"/>
                  </a:cubicBezTo>
                  <a:lnTo>
                    <a:pt x="297180" y="51837"/>
                  </a:lnTo>
                  <a:close/>
                  <a:moveTo>
                    <a:pt x="274320" y="45720"/>
                  </a:moveTo>
                  <a:cubicBezTo>
                    <a:pt x="274320" y="20470"/>
                    <a:pt x="253851" y="0"/>
                    <a:pt x="228600" y="0"/>
                  </a:cubicBezTo>
                  <a:lnTo>
                    <a:pt x="45720" y="0"/>
                  </a:lnTo>
                  <a:cubicBezTo>
                    <a:pt x="20470" y="0"/>
                    <a:pt x="0" y="20470"/>
                    <a:pt x="0" y="45720"/>
                  </a:cubicBezTo>
                  <a:lnTo>
                    <a:pt x="0" y="228600"/>
                  </a:lnTo>
                  <a:cubicBezTo>
                    <a:pt x="0" y="253851"/>
                    <a:pt x="20470" y="274320"/>
                    <a:pt x="45720" y="274320"/>
                  </a:cubicBezTo>
                  <a:lnTo>
                    <a:pt x="228600" y="274320"/>
                  </a:lnTo>
                  <a:cubicBezTo>
                    <a:pt x="253851" y="274320"/>
                    <a:pt x="274320" y="253851"/>
                    <a:pt x="274320" y="228600"/>
                  </a:cubicBezTo>
                  <a:lnTo>
                    <a:pt x="274320" y="45720"/>
                  </a:lnTo>
                  <a:close/>
                  <a:moveTo>
                    <a:pt x="205740" y="137160"/>
                  </a:moveTo>
                  <a:cubicBezTo>
                    <a:pt x="205740" y="143473"/>
                    <a:pt x="200622" y="148590"/>
                    <a:pt x="194310" y="148590"/>
                  </a:cubicBezTo>
                  <a:lnTo>
                    <a:pt x="148590" y="148590"/>
                  </a:lnTo>
                  <a:lnTo>
                    <a:pt x="148590" y="194310"/>
                  </a:lnTo>
                  <a:cubicBezTo>
                    <a:pt x="148590" y="200622"/>
                    <a:pt x="143473" y="205740"/>
                    <a:pt x="137160" y="205740"/>
                  </a:cubicBezTo>
                  <a:cubicBezTo>
                    <a:pt x="130847" y="205740"/>
                    <a:pt x="125730" y="200622"/>
                    <a:pt x="125730" y="194310"/>
                  </a:cubicBezTo>
                  <a:lnTo>
                    <a:pt x="125730" y="148590"/>
                  </a:lnTo>
                  <a:lnTo>
                    <a:pt x="80010" y="148590"/>
                  </a:lnTo>
                  <a:cubicBezTo>
                    <a:pt x="73697" y="148590"/>
                    <a:pt x="68580" y="143473"/>
                    <a:pt x="68580" y="137160"/>
                  </a:cubicBezTo>
                  <a:cubicBezTo>
                    <a:pt x="68580" y="130847"/>
                    <a:pt x="73697" y="125730"/>
                    <a:pt x="80010" y="125730"/>
                  </a:cubicBezTo>
                  <a:lnTo>
                    <a:pt x="125730" y="125730"/>
                  </a:lnTo>
                  <a:lnTo>
                    <a:pt x="125730" y="80010"/>
                  </a:lnTo>
                  <a:cubicBezTo>
                    <a:pt x="125730" y="73697"/>
                    <a:pt x="130847" y="68580"/>
                    <a:pt x="137160" y="68580"/>
                  </a:cubicBezTo>
                  <a:cubicBezTo>
                    <a:pt x="143473" y="68580"/>
                    <a:pt x="148590" y="73697"/>
                    <a:pt x="148590" y="80010"/>
                  </a:cubicBezTo>
                  <a:lnTo>
                    <a:pt x="148590" y="125730"/>
                  </a:lnTo>
                  <a:lnTo>
                    <a:pt x="194310" y="125730"/>
                  </a:lnTo>
                  <a:cubicBezTo>
                    <a:pt x="200622" y="125730"/>
                    <a:pt x="205740" y="130847"/>
                    <a:pt x="205740" y="1371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7145" rIns="0" bIns="428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72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b="1" i="0" u="none" strike="noStrike" kern="1200" cap="none" spc="0" normalizeH="0" baseline="0" noProof="0">
                <a:ln w="3175"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EE5D0-517C-D58C-2ABE-43F87D822747}"/>
              </a:ext>
            </a:extLst>
          </p:cNvPr>
          <p:cNvGrpSpPr/>
          <p:nvPr/>
        </p:nvGrpSpPr>
        <p:grpSpPr>
          <a:xfrm>
            <a:off x="8144641" y="2539698"/>
            <a:ext cx="1096867" cy="1096867"/>
            <a:chOff x="8144641" y="1938758"/>
            <a:chExt cx="1264784" cy="12647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A8C42-C670-BE4D-4AA8-2AD7CBAE1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44641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7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sp>
          <p:nvSpPr>
            <p:cNvPr id="66" name="Graphic 14">
              <a:extLst>
                <a:ext uri="{FF2B5EF4-FFF2-40B4-BE49-F238E27FC236}">
                  <a16:creationId xmlns:a16="http://schemas.microsoft.com/office/drawing/2014/main" id="{F33FF6A9-B219-1476-5C6E-EFBB3DEBE29B}"/>
                </a:ext>
              </a:extLst>
            </p:cNvPr>
            <p:cNvSpPr/>
            <p:nvPr/>
          </p:nvSpPr>
          <p:spPr>
            <a:xfrm>
              <a:off x="8460115" y="2159452"/>
              <a:ext cx="740515" cy="740513"/>
            </a:xfrm>
            <a:custGeom>
              <a:avLst/>
              <a:gdLst>
                <a:gd name="connsiteX0" fmla="*/ 124666 w 200025"/>
                <a:gd name="connsiteY0" fmla="*/ 61077 h 200025"/>
                <a:gd name="connsiteX1" fmla="*/ 122433 w 200025"/>
                <a:gd name="connsiteY1" fmla="*/ 58538 h 200025"/>
                <a:gd name="connsiteX2" fmla="*/ 111833 w 200025"/>
                <a:gd name="connsiteY2" fmla="*/ 51976 h 200025"/>
                <a:gd name="connsiteX3" fmla="*/ 98709 w 200025"/>
                <a:gd name="connsiteY3" fmla="*/ 47714 h 200025"/>
                <a:gd name="connsiteX4" fmla="*/ 96203 w 200025"/>
                <a:gd name="connsiteY4" fmla="*/ 45822 h 200025"/>
                <a:gd name="connsiteX5" fmla="*/ 95250 w 200025"/>
                <a:gd name="connsiteY5" fmla="*/ 42830 h 200025"/>
                <a:gd name="connsiteX6" fmla="*/ 96203 w 200025"/>
                <a:gd name="connsiteY6" fmla="*/ 39838 h 200025"/>
                <a:gd name="connsiteX7" fmla="*/ 98709 w 200025"/>
                <a:gd name="connsiteY7" fmla="*/ 37945 h 200025"/>
                <a:gd name="connsiteX8" fmla="*/ 111833 w 200025"/>
                <a:gd name="connsiteY8" fmla="*/ 33683 h 200025"/>
                <a:gd name="connsiteX9" fmla="*/ 122272 w 200025"/>
                <a:gd name="connsiteY9" fmla="*/ 27102 h 200025"/>
                <a:gd name="connsiteX10" fmla="*/ 128588 w 200025"/>
                <a:gd name="connsiteY10" fmla="*/ 16895 h 200025"/>
                <a:gd name="connsiteX11" fmla="*/ 128696 w 200025"/>
                <a:gd name="connsiteY11" fmla="*/ 16570 h 200025"/>
                <a:gd name="connsiteX12" fmla="*/ 132961 w 200025"/>
                <a:gd name="connsiteY12" fmla="*/ 3457 h 200025"/>
                <a:gd name="connsiteX13" fmla="*/ 134856 w 200025"/>
                <a:gd name="connsiteY13" fmla="*/ 952 h 200025"/>
                <a:gd name="connsiteX14" fmla="*/ 137850 w 200025"/>
                <a:gd name="connsiteY14" fmla="*/ 0 h 200025"/>
                <a:gd name="connsiteX15" fmla="*/ 140844 w 200025"/>
                <a:gd name="connsiteY15" fmla="*/ 952 h 200025"/>
                <a:gd name="connsiteX16" fmla="*/ 142739 w 200025"/>
                <a:gd name="connsiteY16" fmla="*/ 3457 h 200025"/>
                <a:gd name="connsiteX17" fmla="*/ 147004 w 200025"/>
                <a:gd name="connsiteY17" fmla="*/ 16570 h 200025"/>
                <a:gd name="connsiteX18" fmla="*/ 153541 w 200025"/>
                <a:gd name="connsiteY18" fmla="*/ 27150 h 200025"/>
                <a:gd name="connsiteX19" fmla="*/ 164130 w 200025"/>
                <a:gd name="connsiteY19" fmla="*/ 33683 h 200025"/>
                <a:gd name="connsiteX20" fmla="*/ 177254 w 200025"/>
                <a:gd name="connsiteY20" fmla="*/ 37945 h 200025"/>
                <a:gd name="connsiteX21" fmla="*/ 177516 w 200025"/>
                <a:gd name="connsiteY21" fmla="*/ 38011 h 200025"/>
                <a:gd name="connsiteX22" fmla="*/ 180023 w 200025"/>
                <a:gd name="connsiteY22" fmla="*/ 39903 h 200025"/>
                <a:gd name="connsiteX23" fmla="*/ 180975 w 200025"/>
                <a:gd name="connsiteY23" fmla="*/ 42895 h 200025"/>
                <a:gd name="connsiteX24" fmla="*/ 180023 w 200025"/>
                <a:gd name="connsiteY24" fmla="*/ 45887 h 200025"/>
                <a:gd name="connsiteX25" fmla="*/ 177516 w 200025"/>
                <a:gd name="connsiteY25" fmla="*/ 47780 h 200025"/>
                <a:gd name="connsiteX26" fmla="*/ 164392 w 200025"/>
                <a:gd name="connsiteY26" fmla="*/ 52042 h 200025"/>
                <a:gd name="connsiteX27" fmla="*/ 153804 w 200025"/>
                <a:gd name="connsiteY27" fmla="*/ 58575 h 200025"/>
                <a:gd name="connsiteX28" fmla="*/ 147266 w 200025"/>
                <a:gd name="connsiteY28" fmla="*/ 69155 h 200025"/>
                <a:gd name="connsiteX29" fmla="*/ 143001 w 200025"/>
                <a:gd name="connsiteY29" fmla="*/ 82268 h 200025"/>
                <a:gd name="connsiteX30" fmla="*/ 142875 w 200025"/>
                <a:gd name="connsiteY30" fmla="*/ 82591 h 200025"/>
                <a:gd name="connsiteX31" fmla="*/ 141107 w 200025"/>
                <a:gd name="connsiteY31" fmla="*/ 84773 h 200025"/>
                <a:gd name="connsiteX32" fmla="*/ 138113 w 200025"/>
                <a:gd name="connsiteY32" fmla="*/ 85725 h 200025"/>
                <a:gd name="connsiteX33" fmla="*/ 135118 w 200025"/>
                <a:gd name="connsiteY33" fmla="*/ 84773 h 200025"/>
                <a:gd name="connsiteX34" fmla="*/ 133224 w 200025"/>
                <a:gd name="connsiteY34" fmla="*/ 82268 h 200025"/>
                <a:gd name="connsiteX35" fmla="*/ 128959 w 200025"/>
                <a:gd name="connsiteY35" fmla="*/ 69155 h 200025"/>
                <a:gd name="connsiteX36" fmla="*/ 124666 w 200025"/>
                <a:gd name="connsiteY36" fmla="*/ 61077 h 200025"/>
                <a:gd name="connsiteX37" fmla="*/ 197957 w 200025"/>
                <a:gd name="connsiteY37" fmla="*/ 97281 h 200025"/>
                <a:gd name="connsiteX38" fmla="*/ 190667 w 200025"/>
                <a:gd name="connsiteY38" fmla="*/ 94913 h 200025"/>
                <a:gd name="connsiteX39" fmla="*/ 184784 w 200025"/>
                <a:gd name="connsiteY39" fmla="*/ 91283 h 200025"/>
                <a:gd name="connsiteX40" fmla="*/ 181152 w 200025"/>
                <a:gd name="connsiteY40" fmla="*/ 85406 h 200025"/>
                <a:gd name="connsiteX41" fmla="*/ 178782 w 200025"/>
                <a:gd name="connsiteY41" fmla="*/ 78120 h 200025"/>
                <a:gd name="connsiteX42" fmla="*/ 177730 w 200025"/>
                <a:gd name="connsiteY42" fmla="*/ 76729 h 200025"/>
                <a:gd name="connsiteX43" fmla="*/ 176067 w 200025"/>
                <a:gd name="connsiteY43" fmla="*/ 76200 h 200025"/>
                <a:gd name="connsiteX44" fmla="*/ 174403 w 200025"/>
                <a:gd name="connsiteY44" fmla="*/ 76729 h 200025"/>
                <a:gd name="connsiteX45" fmla="*/ 173351 w 200025"/>
                <a:gd name="connsiteY45" fmla="*/ 78120 h 200025"/>
                <a:gd name="connsiteX46" fmla="*/ 170981 w 200025"/>
                <a:gd name="connsiteY46" fmla="*/ 85406 h 200025"/>
                <a:gd name="connsiteX47" fmla="*/ 167412 w 200025"/>
                <a:gd name="connsiteY47" fmla="*/ 91257 h 200025"/>
                <a:gd name="connsiteX48" fmla="*/ 161613 w 200025"/>
                <a:gd name="connsiteY48" fmla="*/ 94913 h 200025"/>
                <a:gd name="connsiteX49" fmla="*/ 154322 w 200025"/>
                <a:gd name="connsiteY49" fmla="*/ 97281 h 200025"/>
                <a:gd name="connsiteX50" fmla="*/ 152929 w 200025"/>
                <a:gd name="connsiteY50" fmla="*/ 98332 h 200025"/>
                <a:gd name="connsiteX51" fmla="*/ 152400 w 200025"/>
                <a:gd name="connsiteY51" fmla="*/ 99994 h 200025"/>
                <a:gd name="connsiteX52" fmla="*/ 152929 w 200025"/>
                <a:gd name="connsiteY52" fmla="*/ 101657 h 200025"/>
                <a:gd name="connsiteX53" fmla="*/ 154322 w 200025"/>
                <a:gd name="connsiteY53" fmla="*/ 102708 h 200025"/>
                <a:gd name="connsiteX54" fmla="*/ 161613 w 200025"/>
                <a:gd name="connsiteY54" fmla="*/ 105076 h 200025"/>
                <a:gd name="connsiteX55" fmla="*/ 167502 w 200025"/>
                <a:gd name="connsiteY55" fmla="*/ 108721 h 200025"/>
                <a:gd name="connsiteX56" fmla="*/ 171127 w 200025"/>
                <a:gd name="connsiteY56" fmla="*/ 114619 h 200025"/>
                <a:gd name="connsiteX57" fmla="*/ 173497 w 200025"/>
                <a:gd name="connsiteY57" fmla="*/ 121905 h 200025"/>
                <a:gd name="connsiteX58" fmla="*/ 174549 w 200025"/>
                <a:gd name="connsiteY58" fmla="*/ 123296 h 200025"/>
                <a:gd name="connsiteX59" fmla="*/ 176213 w 200025"/>
                <a:gd name="connsiteY59" fmla="*/ 123825 h 200025"/>
                <a:gd name="connsiteX60" fmla="*/ 177876 w 200025"/>
                <a:gd name="connsiteY60" fmla="*/ 123296 h 200025"/>
                <a:gd name="connsiteX61" fmla="*/ 178928 w 200025"/>
                <a:gd name="connsiteY61" fmla="*/ 121905 h 200025"/>
                <a:gd name="connsiteX62" fmla="*/ 181298 w 200025"/>
                <a:gd name="connsiteY62" fmla="*/ 114619 h 200025"/>
                <a:gd name="connsiteX63" fmla="*/ 184930 w 200025"/>
                <a:gd name="connsiteY63" fmla="*/ 108741 h 200025"/>
                <a:gd name="connsiteX64" fmla="*/ 190812 w 200025"/>
                <a:gd name="connsiteY64" fmla="*/ 105112 h 200025"/>
                <a:gd name="connsiteX65" fmla="*/ 198103 w 200025"/>
                <a:gd name="connsiteY65" fmla="*/ 102744 h 200025"/>
                <a:gd name="connsiteX66" fmla="*/ 199496 w 200025"/>
                <a:gd name="connsiteY66" fmla="*/ 101693 h 200025"/>
                <a:gd name="connsiteX67" fmla="*/ 200025 w 200025"/>
                <a:gd name="connsiteY67" fmla="*/ 100031 h 200025"/>
                <a:gd name="connsiteX68" fmla="*/ 199496 w 200025"/>
                <a:gd name="connsiteY68" fmla="*/ 98368 h 200025"/>
                <a:gd name="connsiteX69" fmla="*/ 198103 w 200025"/>
                <a:gd name="connsiteY69" fmla="*/ 97317 h 200025"/>
                <a:gd name="connsiteX70" fmla="*/ 197957 w 200025"/>
                <a:gd name="connsiteY70" fmla="*/ 97281 h 200025"/>
                <a:gd name="connsiteX71" fmla="*/ 88392 w 200025"/>
                <a:gd name="connsiteY71" fmla="*/ 33995 h 200025"/>
                <a:gd name="connsiteX72" fmla="*/ 95701 w 200025"/>
                <a:gd name="connsiteY72" fmla="*/ 28575 h 200025"/>
                <a:gd name="connsiteX73" fmla="*/ 73819 w 200025"/>
                <a:gd name="connsiteY73" fmla="*/ 28575 h 200025"/>
                <a:gd name="connsiteX74" fmla="*/ 66675 w 200025"/>
                <a:gd name="connsiteY74" fmla="*/ 35719 h 200025"/>
                <a:gd name="connsiteX75" fmla="*/ 73819 w 200025"/>
                <a:gd name="connsiteY75" fmla="*/ 42863 h 200025"/>
                <a:gd name="connsiteX76" fmla="*/ 85729 w 200025"/>
                <a:gd name="connsiteY76" fmla="*/ 42863 h 200025"/>
                <a:gd name="connsiteX77" fmla="*/ 85725 w 200025"/>
                <a:gd name="connsiteY77" fmla="*/ 42568 h 200025"/>
                <a:gd name="connsiteX78" fmla="*/ 88392 w 200025"/>
                <a:gd name="connsiteY78" fmla="*/ 33995 h 200025"/>
                <a:gd name="connsiteX79" fmla="*/ 7144 w 200025"/>
                <a:gd name="connsiteY79" fmla="*/ 95250 h 200025"/>
                <a:gd name="connsiteX80" fmla="*/ 14288 w 200025"/>
                <a:gd name="connsiteY80" fmla="*/ 102394 h 200025"/>
                <a:gd name="connsiteX81" fmla="*/ 14288 w 200025"/>
                <a:gd name="connsiteY81" fmla="*/ 126206 h 200025"/>
                <a:gd name="connsiteX82" fmla="*/ 7144 w 200025"/>
                <a:gd name="connsiteY82" fmla="*/ 133350 h 200025"/>
                <a:gd name="connsiteX83" fmla="*/ 0 w 200025"/>
                <a:gd name="connsiteY83" fmla="*/ 126206 h 200025"/>
                <a:gd name="connsiteX84" fmla="*/ 0 w 200025"/>
                <a:gd name="connsiteY84" fmla="*/ 102394 h 200025"/>
                <a:gd name="connsiteX85" fmla="*/ 7144 w 200025"/>
                <a:gd name="connsiteY85" fmla="*/ 95250 h 200025"/>
                <a:gd name="connsiteX86" fmla="*/ 104775 w 200025"/>
                <a:gd name="connsiteY86" fmla="*/ 192881 h 200025"/>
                <a:gd name="connsiteX87" fmla="*/ 97631 w 200025"/>
                <a:gd name="connsiteY87" fmla="*/ 200025 h 200025"/>
                <a:gd name="connsiteX88" fmla="*/ 73819 w 200025"/>
                <a:gd name="connsiteY88" fmla="*/ 200025 h 200025"/>
                <a:gd name="connsiteX89" fmla="*/ 66675 w 200025"/>
                <a:gd name="connsiteY89" fmla="*/ 192881 h 200025"/>
                <a:gd name="connsiteX90" fmla="*/ 73819 w 200025"/>
                <a:gd name="connsiteY90" fmla="*/ 185738 h 200025"/>
                <a:gd name="connsiteX91" fmla="*/ 97631 w 200025"/>
                <a:gd name="connsiteY91" fmla="*/ 185738 h 200025"/>
                <a:gd name="connsiteX92" fmla="*/ 104775 w 200025"/>
                <a:gd name="connsiteY92" fmla="*/ 192881 h 200025"/>
                <a:gd name="connsiteX93" fmla="*/ 30956 w 200025"/>
                <a:gd name="connsiteY93" fmla="*/ 28575 h 200025"/>
                <a:gd name="connsiteX94" fmla="*/ 38100 w 200025"/>
                <a:gd name="connsiteY94" fmla="*/ 35719 h 200025"/>
                <a:gd name="connsiteX95" fmla="*/ 30956 w 200025"/>
                <a:gd name="connsiteY95" fmla="*/ 42863 h 200025"/>
                <a:gd name="connsiteX96" fmla="*/ 26194 w 200025"/>
                <a:gd name="connsiteY96" fmla="*/ 42863 h 200025"/>
                <a:gd name="connsiteX97" fmla="*/ 14288 w 200025"/>
                <a:gd name="connsiteY97" fmla="*/ 54769 h 200025"/>
                <a:gd name="connsiteX98" fmla="*/ 14288 w 200025"/>
                <a:gd name="connsiteY98" fmla="*/ 59531 h 200025"/>
                <a:gd name="connsiteX99" fmla="*/ 7144 w 200025"/>
                <a:gd name="connsiteY99" fmla="*/ 66675 h 200025"/>
                <a:gd name="connsiteX100" fmla="*/ 0 w 200025"/>
                <a:gd name="connsiteY100" fmla="*/ 59531 h 200025"/>
                <a:gd name="connsiteX101" fmla="*/ 0 w 200025"/>
                <a:gd name="connsiteY101" fmla="*/ 54769 h 200025"/>
                <a:gd name="connsiteX102" fmla="*/ 26194 w 200025"/>
                <a:gd name="connsiteY102" fmla="*/ 28575 h 200025"/>
                <a:gd name="connsiteX103" fmla="*/ 30956 w 200025"/>
                <a:gd name="connsiteY103" fmla="*/ 28575 h 200025"/>
                <a:gd name="connsiteX104" fmla="*/ 30956 w 200025"/>
                <a:gd name="connsiteY104" fmla="*/ 200025 h 200025"/>
                <a:gd name="connsiteX105" fmla="*/ 38100 w 200025"/>
                <a:gd name="connsiteY105" fmla="*/ 192881 h 200025"/>
                <a:gd name="connsiteX106" fmla="*/ 30956 w 200025"/>
                <a:gd name="connsiteY106" fmla="*/ 185738 h 200025"/>
                <a:gd name="connsiteX107" fmla="*/ 26194 w 200025"/>
                <a:gd name="connsiteY107" fmla="*/ 185738 h 200025"/>
                <a:gd name="connsiteX108" fmla="*/ 14288 w 200025"/>
                <a:gd name="connsiteY108" fmla="*/ 173831 h 200025"/>
                <a:gd name="connsiteX109" fmla="*/ 14288 w 200025"/>
                <a:gd name="connsiteY109" fmla="*/ 169069 h 200025"/>
                <a:gd name="connsiteX110" fmla="*/ 7144 w 200025"/>
                <a:gd name="connsiteY110" fmla="*/ 161925 h 200025"/>
                <a:gd name="connsiteX111" fmla="*/ 0 w 200025"/>
                <a:gd name="connsiteY111" fmla="*/ 169069 h 200025"/>
                <a:gd name="connsiteX112" fmla="*/ 0 w 200025"/>
                <a:gd name="connsiteY112" fmla="*/ 173831 h 200025"/>
                <a:gd name="connsiteX113" fmla="*/ 26194 w 200025"/>
                <a:gd name="connsiteY113" fmla="*/ 200025 h 200025"/>
                <a:gd name="connsiteX114" fmla="*/ 30956 w 200025"/>
                <a:gd name="connsiteY114" fmla="*/ 200025 h 200025"/>
                <a:gd name="connsiteX115" fmla="*/ 133350 w 200025"/>
                <a:gd name="connsiteY115" fmla="*/ 192881 h 200025"/>
                <a:gd name="connsiteX116" fmla="*/ 140494 w 200025"/>
                <a:gd name="connsiteY116" fmla="*/ 200025 h 200025"/>
                <a:gd name="connsiteX117" fmla="*/ 145256 w 200025"/>
                <a:gd name="connsiteY117" fmla="*/ 200025 h 200025"/>
                <a:gd name="connsiteX118" fmla="*/ 171450 w 200025"/>
                <a:gd name="connsiteY118" fmla="*/ 173831 h 200025"/>
                <a:gd name="connsiteX119" fmla="*/ 171450 w 200025"/>
                <a:gd name="connsiteY119" fmla="*/ 169069 h 200025"/>
                <a:gd name="connsiteX120" fmla="*/ 164306 w 200025"/>
                <a:gd name="connsiteY120" fmla="*/ 161925 h 200025"/>
                <a:gd name="connsiteX121" fmla="*/ 157163 w 200025"/>
                <a:gd name="connsiteY121" fmla="*/ 169069 h 200025"/>
                <a:gd name="connsiteX122" fmla="*/ 157163 w 200025"/>
                <a:gd name="connsiteY122" fmla="*/ 173831 h 200025"/>
                <a:gd name="connsiteX123" fmla="*/ 145256 w 200025"/>
                <a:gd name="connsiteY123" fmla="*/ 185738 h 200025"/>
                <a:gd name="connsiteX124" fmla="*/ 140494 w 200025"/>
                <a:gd name="connsiteY124" fmla="*/ 185738 h 200025"/>
                <a:gd name="connsiteX125" fmla="*/ 133350 w 200025"/>
                <a:gd name="connsiteY125" fmla="*/ 1928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00025" h="200025">
                  <a:moveTo>
                    <a:pt x="124666" y="61077"/>
                  </a:moveTo>
                  <a:cubicBezTo>
                    <a:pt x="123977" y="60187"/>
                    <a:pt x="123232" y="59339"/>
                    <a:pt x="122433" y="58538"/>
                  </a:cubicBezTo>
                  <a:cubicBezTo>
                    <a:pt x="119460" y="55555"/>
                    <a:pt x="115830" y="53308"/>
                    <a:pt x="111833" y="51976"/>
                  </a:cubicBezTo>
                  <a:lnTo>
                    <a:pt x="98709" y="47714"/>
                  </a:lnTo>
                  <a:cubicBezTo>
                    <a:pt x="97698" y="47358"/>
                    <a:pt x="96822" y="46697"/>
                    <a:pt x="96203" y="45822"/>
                  </a:cubicBezTo>
                  <a:cubicBezTo>
                    <a:pt x="95582" y="44947"/>
                    <a:pt x="95250" y="43901"/>
                    <a:pt x="95250" y="42830"/>
                  </a:cubicBezTo>
                  <a:cubicBezTo>
                    <a:pt x="95250" y="41758"/>
                    <a:pt x="95582" y="40713"/>
                    <a:pt x="96203" y="39838"/>
                  </a:cubicBezTo>
                  <a:cubicBezTo>
                    <a:pt x="96822" y="38963"/>
                    <a:pt x="97698" y="38302"/>
                    <a:pt x="98709" y="37945"/>
                  </a:cubicBezTo>
                  <a:lnTo>
                    <a:pt x="111833" y="33683"/>
                  </a:lnTo>
                  <a:cubicBezTo>
                    <a:pt x="115774" y="32323"/>
                    <a:pt x="119347" y="30071"/>
                    <a:pt x="122272" y="27102"/>
                  </a:cubicBezTo>
                  <a:cubicBezTo>
                    <a:pt x="125118" y="24215"/>
                    <a:pt x="127276" y="20726"/>
                    <a:pt x="128588" y="16895"/>
                  </a:cubicBezTo>
                  <a:lnTo>
                    <a:pt x="128696" y="16570"/>
                  </a:lnTo>
                  <a:lnTo>
                    <a:pt x="132961" y="3457"/>
                  </a:lnTo>
                  <a:cubicBezTo>
                    <a:pt x="133319" y="2446"/>
                    <a:pt x="133981" y="1571"/>
                    <a:pt x="134856" y="952"/>
                  </a:cubicBezTo>
                  <a:cubicBezTo>
                    <a:pt x="135731" y="332"/>
                    <a:pt x="136777" y="0"/>
                    <a:pt x="137850" y="0"/>
                  </a:cubicBezTo>
                  <a:cubicBezTo>
                    <a:pt x="138923" y="0"/>
                    <a:pt x="139969" y="332"/>
                    <a:pt x="140844" y="952"/>
                  </a:cubicBezTo>
                  <a:cubicBezTo>
                    <a:pt x="141720" y="1571"/>
                    <a:pt x="142382" y="2446"/>
                    <a:pt x="142739" y="3457"/>
                  </a:cubicBezTo>
                  <a:lnTo>
                    <a:pt x="147004" y="16570"/>
                  </a:lnTo>
                  <a:cubicBezTo>
                    <a:pt x="148330" y="20557"/>
                    <a:pt x="150568" y="24180"/>
                    <a:pt x="153541" y="27150"/>
                  </a:cubicBezTo>
                  <a:cubicBezTo>
                    <a:pt x="156515" y="30121"/>
                    <a:pt x="160140" y="32358"/>
                    <a:pt x="164130" y="33683"/>
                  </a:cubicBezTo>
                  <a:lnTo>
                    <a:pt x="177254" y="37945"/>
                  </a:lnTo>
                  <a:lnTo>
                    <a:pt x="177516" y="38011"/>
                  </a:lnTo>
                  <a:cubicBezTo>
                    <a:pt x="178527" y="38367"/>
                    <a:pt x="179403" y="39028"/>
                    <a:pt x="180023" y="39903"/>
                  </a:cubicBezTo>
                  <a:cubicBezTo>
                    <a:pt x="180643" y="40778"/>
                    <a:pt x="180975" y="41824"/>
                    <a:pt x="180975" y="42895"/>
                  </a:cubicBezTo>
                  <a:cubicBezTo>
                    <a:pt x="180975" y="43967"/>
                    <a:pt x="180643" y="45012"/>
                    <a:pt x="180023" y="45887"/>
                  </a:cubicBezTo>
                  <a:cubicBezTo>
                    <a:pt x="179403" y="46762"/>
                    <a:pt x="178527" y="47423"/>
                    <a:pt x="177516" y="47780"/>
                  </a:cubicBezTo>
                  <a:lnTo>
                    <a:pt x="164392" y="52042"/>
                  </a:lnTo>
                  <a:cubicBezTo>
                    <a:pt x="160403" y="53367"/>
                    <a:pt x="156777" y="55604"/>
                    <a:pt x="153804" y="58575"/>
                  </a:cubicBezTo>
                  <a:cubicBezTo>
                    <a:pt x="150831" y="61546"/>
                    <a:pt x="148593" y="65168"/>
                    <a:pt x="147266" y="69155"/>
                  </a:cubicBezTo>
                  <a:lnTo>
                    <a:pt x="143001" y="82268"/>
                  </a:lnTo>
                  <a:cubicBezTo>
                    <a:pt x="142963" y="82377"/>
                    <a:pt x="142921" y="82485"/>
                    <a:pt x="142875" y="82591"/>
                  </a:cubicBezTo>
                  <a:cubicBezTo>
                    <a:pt x="142499" y="83465"/>
                    <a:pt x="141888" y="84221"/>
                    <a:pt x="141107" y="84773"/>
                  </a:cubicBezTo>
                  <a:cubicBezTo>
                    <a:pt x="140231" y="85393"/>
                    <a:pt x="139185" y="85725"/>
                    <a:pt x="138113" y="85725"/>
                  </a:cubicBezTo>
                  <a:cubicBezTo>
                    <a:pt x="137040" y="85725"/>
                    <a:pt x="135994" y="85393"/>
                    <a:pt x="135118" y="84773"/>
                  </a:cubicBezTo>
                  <a:cubicBezTo>
                    <a:pt x="134243" y="84154"/>
                    <a:pt x="133581" y="83279"/>
                    <a:pt x="133224" y="82268"/>
                  </a:cubicBezTo>
                  <a:lnTo>
                    <a:pt x="128959" y="69155"/>
                  </a:lnTo>
                  <a:cubicBezTo>
                    <a:pt x="127995" y="66230"/>
                    <a:pt x="126541" y="63500"/>
                    <a:pt x="124666" y="61077"/>
                  </a:cubicBezTo>
                  <a:close/>
                  <a:moveTo>
                    <a:pt x="197957" y="97281"/>
                  </a:moveTo>
                  <a:lnTo>
                    <a:pt x="190667" y="94913"/>
                  </a:lnTo>
                  <a:cubicBezTo>
                    <a:pt x="188450" y="94177"/>
                    <a:pt x="186436" y="92934"/>
                    <a:pt x="184784" y="91283"/>
                  </a:cubicBezTo>
                  <a:cubicBezTo>
                    <a:pt x="183132" y="89633"/>
                    <a:pt x="181888" y="87620"/>
                    <a:pt x="181152" y="85406"/>
                  </a:cubicBezTo>
                  <a:lnTo>
                    <a:pt x="178782" y="78120"/>
                  </a:lnTo>
                  <a:cubicBezTo>
                    <a:pt x="178584" y="77559"/>
                    <a:pt x="178217" y="77073"/>
                    <a:pt x="177730" y="76729"/>
                  </a:cubicBezTo>
                  <a:cubicBezTo>
                    <a:pt x="177244" y="76385"/>
                    <a:pt x="176663" y="76200"/>
                    <a:pt x="176067" y="76200"/>
                  </a:cubicBezTo>
                  <a:cubicBezTo>
                    <a:pt x="175471" y="76200"/>
                    <a:pt x="174889" y="76385"/>
                    <a:pt x="174403" y="76729"/>
                  </a:cubicBezTo>
                  <a:cubicBezTo>
                    <a:pt x="173917" y="77073"/>
                    <a:pt x="173549" y="77559"/>
                    <a:pt x="173351" y="78120"/>
                  </a:cubicBezTo>
                  <a:lnTo>
                    <a:pt x="170981" y="85406"/>
                  </a:lnTo>
                  <a:cubicBezTo>
                    <a:pt x="170259" y="87605"/>
                    <a:pt x="169037" y="89607"/>
                    <a:pt x="167412" y="91257"/>
                  </a:cubicBezTo>
                  <a:cubicBezTo>
                    <a:pt x="165787" y="92906"/>
                    <a:pt x="163802" y="94157"/>
                    <a:pt x="161613" y="94913"/>
                  </a:cubicBezTo>
                  <a:lnTo>
                    <a:pt x="154322" y="97281"/>
                  </a:lnTo>
                  <a:cubicBezTo>
                    <a:pt x="153760" y="97479"/>
                    <a:pt x="153273" y="97846"/>
                    <a:pt x="152929" y="98332"/>
                  </a:cubicBezTo>
                  <a:cubicBezTo>
                    <a:pt x="152585" y="98818"/>
                    <a:pt x="152400" y="99399"/>
                    <a:pt x="152400" y="99994"/>
                  </a:cubicBezTo>
                  <a:cubicBezTo>
                    <a:pt x="152400" y="100590"/>
                    <a:pt x="152585" y="101171"/>
                    <a:pt x="152929" y="101657"/>
                  </a:cubicBezTo>
                  <a:cubicBezTo>
                    <a:pt x="153273" y="102142"/>
                    <a:pt x="153760" y="102510"/>
                    <a:pt x="154322" y="102708"/>
                  </a:cubicBezTo>
                  <a:lnTo>
                    <a:pt x="161613" y="105076"/>
                  </a:lnTo>
                  <a:cubicBezTo>
                    <a:pt x="163833" y="105816"/>
                    <a:pt x="165849" y="107064"/>
                    <a:pt x="167502" y="108721"/>
                  </a:cubicBezTo>
                  <a:cubicBezTo>
                    <a:pt x="169154" y="110378"/>
                    <a:pt x="170396" y="112398"/>
                    <a:pt x="171127" y="114619"/>
                  </a:cubicBezTo>
                  <a:lnTo>
                    <a:pt x="173497" y="121905"/>
                  </a:lnTo>
                  <a:cubicBezTo>
                    <a:pt x="173695" y="122466"/>
                    <a:pt x="174063" y="122953"/>
                    <a:pt x="174549" y="123296"/>
                  </a:cubicBezTo>
                  <a:cubicBezTo>
                    <a:pt x="175035" y="123640"/>
                    <a:pt x="175616" y="123825"/>
                    <a:pt x="176213" y="123825"/>
                  </a:cubicBezTo>
                  <a:cubicBezTo>
                    <a:pt x="176809" y="123825"/>
                    <a:pt x="177390" y="123640"/>
                    <a:pt x="177876" y="123296"/>
                  </a:cubicBezTo>
                  <a:cubicBezTo>
                    <a:pt x="178362" y="122953"/>
                    <a:pt x="178730" y="122466"/>
                    <a:pt x="178928" y="121905"/>
                  </a:cubicBezTo>
                  <a:lnTo>
                    <a:pt x="181298" y="114619"/>
                  </a:lnTo>
                  <a:cubicBezTo>
                    <a:pt x="182035" y="112405"/>
                    <a:pt x="183278" y="110392"/>
                    <a:pt x="184930" y="108741"/>
                  </a:cubicBezTo>
                  <a:cubicBezTo>
                    <a:pt x="186581" y="107091"/>
                    <a:pt x="188596" y="105848"/>
                    <a:pt x="190812" y="105112"/>
                  </a:cubicBezTo>
                  <a:lnTo>
                    <a:pt x="198103" y="102744"/>
                  </a:lnTo>
                  <a:cubicBezTo>
                    <a:pt x="198665" y="102546"/>
                    <a:pt x="199152" y="102179"/>
                    <a:pt x="199496" y="101693"/>
                  </a:cubicBezTo>
                  <a:cubicBezTo>
                    <a:pt x="199840" y="101207"/>
                    <a:pt x="200025" y="100626"/>
                    <a:pt x="200025" y="100031"/>
                  </a:cubicBezTo>
                  <a:cubicBezTo>
                    <a:pt x="200025" y="99435"/>
                    <a:pt x="199840" y="98854"/>
                    <a:pt x="199496" y="98368"/>
                  </a:cubicBezTo>
                  <a:cubicBezTo>
                    <a:pt x="199152" y="97883"/>
                    <a:pt x="198665" y="97515"/>
                    <a:pt x="198103" y="97317"/>
                  </a:cubicBezTo>
                  <a:lnTo>
                    <a:pt x="197957" y="97281"/>
                  </a:lnTo>
                  <a:close/>
                  <a:moveTo>
                    <a:pt x="88392" y="33995"/>
                  </a:moveTo>
                  <a:cubicBezTo>
                    <a:pt x="90241" y="31507"/>
                    <a:pt x="92783" y="29621"/>
                    <a:pt x="95701" y="28575"/>
                  </a:cubicBezTo>
                  <a:lnTo>
                    <a:pt x="73819" y="28575"/>
                  </a:lnTo>
                  <a:cubicBezTo>
                    <a:pt x="69874" y="28575"/>
                    <a:pt x="66675" y="31773"/>
                    <a:pt x="66675" y="35719"/>
                  </a:cubicBezTo>
                  <a:cubicBezTo>
                    <a:pt x="66675" y="39664"/>
                    <a:pt x="69874" y="42863"/>
                    <a:pt x="73819" y="42863"/>
                  </a:cubicBezTo>
                  <a:lnTo>
                    <a:pt x="85729" y="42863"/>
                  </a:lnTo>
                  <a:cubicBezTo>
                    <a:pt x="85727" y="42764"/>
                    <a:pt x="85725" y="42666"/>
                    <a:pt x="85725" y="42568"/>
                  </a:cubicBezTo>
                  <a:cubicBezTo>
                    <a:pt x="85733" y="39507"/>
                    <a:pt x="86662" y="36520"/>
                    <a:pt x="88392" y="33995"/>
                  </a:cubicBezTo>
                  <a:close/>
                  <a:moveTo>
                    <a:pt x="7144" y="95250"/>
                  </a:moveTo>
                  <a:cubicBezTo>
                    <a:pt x="11089" y="95250"/>
                    <a:pt x="14288" y="98449"/>
                    <a:pt x="14288" y="102394"/>
                  </a:cubicBezTo>
                  <a:lnTo>
                    <a:pt x="14288" y="126206"/>
                  </a:lnTo>
                  <a:cubicBezTo>
                    <a:pt x="14288" y="130152"/>
                    <a:pt x="11089" y="133350"/>
                    <a:pt x="7144" y="133350"/>
                  </a:cubicBezTo>
                  <a:cubicBezTo>
                    <a:pt x="3198" y="133350"/>
                    <a:pt x="0" y="130152"/>
                    <a:pt x="0" y="126206"/>
                  </a:cubicBezTo>
                  <a:lnTo>
                    <a:pt x="0" y="102394"/>
                  </a:lnTo>
                  <a:cubicBezTo>
                    <a:pt x="0" y="98449"/>
                    <a:pt x="3198" y="95250"/>
                    <a:pt x="7144" y="95250"/>
                  </a:cubicBezTo>
                  <a:close/>
                  <a:moveTo>
                    <a:pt x="104775" y="192881"/>
                  </a:moveTo>
                  <a:cubicBezTo>
                    <a:pt x="104775" y="196827"/>
                    <a:pt x="101577" y="200025"/>
                    <a:pt x="97631" y="200025"/>
                  </a:cubicBezTo>
                  <a:lnTo>
                    <a:pt x="73819" y="200025"/>
                  </a:lnTo>
                  <a:cubicBezTo>
                    <a:pt x="69874" y="200025"/>
                    <a:pt x="66675" y="196827"/>
                    <a:pt x="66675" y="192881"/>
                  </a:cubicBezTo>
                  <a:cubicBezTo>
                    <a:pt x="66675" y="188936"/>
                    <a:pt x="69874" y="185738"/>
                    <a:pt x="73819" y="185738"/>
                  </a:cubicBezTo>
                  <a:lnTo>
                    <a:pt x="97631" y="185738"/>
                  </a:lnTo>
                  <a:cubicBezTo>
                    <a:pt x="101577" y="185738"/>
                    <a:pt x="104775" y="188936"/>
                    <a:pt x="104775" y="192881"/>
                  </a:cubicBezTo>
                  <a:close/>
                  <a:moveTo>
                    <a:pt x="30956" y="28575"/>
                  </a:moveTo>
                  <a:cubicBezTo>
                    <a:pt x="34902" y="28575"/>
                    <a:pt x="38100" y="31773"/>
                    <a:pt x="38100" y="35719"/>
                  </a:cubicBezTo>
                  <a:cubicBezTo>
                    <a:pt x="38100" y="39664"/>
                    <a:pt x="34902" y="42863"/>
                    <a:pt x="30956" y="42863"/>
                  </a:cubicBezTo>
                  <a:lnTo>
                    <a:pt x="26194" y="42863"/>
                  </a:lnTo>
                  <a:cubicBezTo>
                    <a:pt x="19618" y="42863"/>
                    <a:pt x="14288" y="48193"/>
                    <a:pt x="14288" y="54769"/>
                  </a:cubicBezTo>
                  <a:lnTo>
                    <a:pt x="14288" y="59531"/>
                  </a:lnTo>
                  <a:cubicBezTo>
                    <a:pt x="14288" y="63477"/>
                    <a:pt x="11089" y="66675"/>
                    <a:pt x="7144" y="66675"/>
                  </a:cubicBezTo>
                  <a:cubicBezTo>
                    <a:pt x="3198" y="66675"/>
                    <a:pt x="0" y="63477"/>
                    <a:pt x="0" y="59531"/>
                  </a:cubicBezTo>
                  <a:lnTo>
                    <a:pt x="0" y="54769"/>
                  </a:lnTo>
                  <a:cubicBezTo>
                    <a:pt x="0" y="40302"/>
                    <a:pt x="11727" y="28575"/>
                    <a:pt x="26194" y="28575"/>
                  </a:cubicBezTo>
                  <a:lnTo>
                    <a:pt x="30956" y="28575"/>
                  </a:lnTo>
                  <a:close/>
                  <a:moveTo>
                    <a:pt x="30956" y="200025"/>
                  </a:moveTo>
                  <a:cubicBezTo>
                    <a:pt x="34902" y="200025"/>
                    <a:pt x="38100" y="196827"/>
                    <a:pt x="38100" y="192881"/>
                  </a:cubicBezTo>
                  <a:cubicBezTo>
                    <a:pt x="38100" y="188936"/>
                    <a:pt x="34902" y="185738"/>
                    <a:pt x="30956" y="185738"/>
                  </a:cubicBezTo>
                  <a:lnTo>
                    <a:pt x="26194" y="185738"/>
                  </a:lnTo>
                  <a:cubicBezTo>
                    <a:pt x="19618" y="185738"/>
                    <a:pt x="14288" y="180407"/>
                    <a:pt x="14288" y="173831"/>
                  </a:cubicBezTo>
                  <a:lnTo>
                    <a:pt x="14288" y="169069"/>
                  </a:lnTo>
                  <a:cubicBezTo>
                    <a:pt x="14288" y="165124"/>
                    <a:pt x="11089" y="161925"/>
                    <a:pt x="7144" y="161925"/>
                  </a:cubicBezTo>
                  <a:cubicBezTo>
                    <a:pt x="3198" y="161925"/>
                    <a:pt x="0" y="165124"/>
                    <a:pt x="0" y="169069"/>
                  </a:cubicBezTo>
                  <a:lnTo>
                    <a:pt x="0" y="173831"/>
                  </a:lnTo>
                  <a:cubicBezTo>
                    <a:pt x="0" y="188298"/>
                    <a:pt x="11727" y="200025"/>
                    <a:pt x="26194" y="200025"/>
                  </a:cubicBezTo>
                  <a:lnTo>
                    <a:pt x="30956" y="200025"/>
                  </a:lnTo>
                  <a:close/>
                  <a:moveTo>
                    <a:pt x="133350" y="192881"/>
                  </a:moveTo>
                  <a:cubicBezTo>
                    <a:pt x="133350" y="196827"/>
                    <a:pt x="136549" y="200025"/>
                    <a:pt x="140494" y="200025"/>
                  </a:cubicBezTo>
                  <a:lnTo>
                    <a:pt x="145256" y="200025"/>
                  </a:lnTo>
                  <a:cubicBezTo>
                    <a:pt x="159723" y="200025"/>
                    <a:pt x="171450" y="188298"/>
                    <a:pt x="171450" y="173831"/>
                  </a:cubicBezTo>
                  <a:lnTo>
                    <a:pt x="171450" y="169069"/>
                  </a:lnTo>
                  <a:cubicBezTo>
                    <a:pt x="171450" y="165124"/>
                    <a:pt x="168252" y="161925"/>
                    <a:pt x="164306" y="161925"/>
                  </a:cubicBezTo>
                  <a:cubicBezTo>
                    <a:pt x="160361" y="161925"/>
                    <a:pt x="157163" y="165124"/>
                    <a:pt x="157163" y="169069"/>
                  </a:cubicBezTo>
                  <a:lnTo>
                    <a:pt x="157163" y="173831"/>
                  </a:lnTo>
                  <a:cubicBezTo>
                    <a:pt x="157163" y="180407"/>
                    <a:pt x="151832" y="185738"/>
                    <a:pt x="145256" y="185738"/>
                  </a:cubicBezTo>
                  <a:lnTo>
                    <a:pt x="140494" y="185738"/>
                  </a:lnTo>
                  <a:cubicBezTo>
                    <a:pt x="136549" y="185738"/>
                    <a:pt x="133350" y="188936"/>
                    <a:pt x="133350" y="1928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74507" tIns="37253" rIns="74507" bIns="372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50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4F41DA-455B-7FBC-D339-7B2700295A31}"/>
              </a:ext>
            </a:extLst>
          </p:cNvPr>
          <p:cNvGrpSpPr/>
          <p:nvPr/>
        </p:nvGrpSpPr>
        <p:grpSpPr>
          <a:xfrm>
            <a:off x="8142895" y="3830645"/>
            <a:ext cx="2690206" cy="1959436"/>
            <a:chOff x="8142895" y="3526428"/>
            <a:chExt cx="2690206" cy="195943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0DF4D-EBA0-AF91-0AD2-DA12166F6FC7}"/>
                </a:ext>
              </a:extLst>
            </p:cNvPr>
            <p:cNvSpPr/>
            <p:nvPr/>
          </p:nvSpPr>
          <p:spPr bwMode="auto">
            <a:xfrm>
              <a:off x="8528595" y="4094930"/>
              <a:ext cx="2304506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business knowledge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C87690-098A-38C0-C172-C1BC2CE40BCD}"/>
                </a:ext>
              </a:extLst>
            </p:cNvPr>
            <p:cNvSpPr/>
            <p:nvPr/>
          </p:nvSpPr>
          <p:spPr bwMode="auto">
            <a:xfrm>
              <a:off x="8528595" y="448363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apps 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967F51-9C35-5797-9DC7-7350AC48CB86}"/>
                </a:ext>
              </a:extLst>
            </p:cNvPr>
            <p:cNvSpPr/>
            <p:nvPr/>
          </p:nvSpPr>
          <p:spPr bwMode="auto">
            <a:xfrm>
              <a:off x="8528595" y="486280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workflows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0F36B5-C1E6-8694-03F1-C7493309FD18}"/>
                </a:ext>
              </a:extLst>
            </p:cNvPr>
            <p:cNvSpPr/>
            <p:nvPr/>
          </p:nvSpPr>
          <p:spPr bwMode="auto">
            <a:xfrm>
              <a:off x="8528595" y="525467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automation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2A06E55-62C9-CF0C-8199-F63C9E5FD2D0}"/>
                </a:ext>
              </a:extLst>
            </p:cNvPr>
            <p:cNvSpPr txBox="1"/>
            <p:nvPr/>
          </p:nvSpPr>
          <p:spPr>
            <a:xfrm>
              <a:off x="8142895" y="3526428"/>
              <a:ext cx="171450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Your copilots</a:t>
              </a:r>
              <a:endParaRPr lang="en-US" sz="2000" b="0" i="0" u="none" strike="noStrike" kern="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15" name="Graphic 14">
              <a:extLst>
                <a:ext uri="{FF2B5EF4-FFF2-40B4-BE49-F238E27FC236}">
                  <a16:creationId xmlns:a16="http://schemas.microsoft.com/office/drawing/2014/main" id="{F6452BBD-617D-BBC5-F41C-4D50AF86D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4491929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6" name="Graphic 14">
              <a:extLst>
                <a:ext uri="{FF2B5EF4-FFF2-40B4-BE49-F238E27FC236}">
                  <a16:creationId xmlns:a16="http://schemas.microsoft.com/office/drawing/2014/main" id="{581423A1-5960-C50E-32CA-680DE91B1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4884321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7" name="Graphic 14">
              <a:extLst>
                <a:ext uri="{FF2B5EF4-FFF2-40B4-BE49-F238E27FC236}">
                  <a16:creationId xmlns:a16="http://schemas.microsoft.com/office/drawing/2014/main" id="{3F92C1AE-FF55-CC27-45B9-0280E8924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5276713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Graphic 14">
              <a:extLst>
                <a:ext uri="{FF2B5EF4-FFF2-40B4-BE49-F238E27FC236}">
                  <a16:creationId xmlns:a16="http://schemas.microsoft.com/office/drawing/2014/main" id="{D799D7B3-E432-2728-CBF9-6A43B63F8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25" y="4104930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EA2A7C-44DE-E3A6-29C6-7CAF09DBE41F}"/>
              </a:ext>
            </a:extLst>
          </p:cNvPr>
          <p:cNvGrpSpPr/>
          <p:nvPr/>
        </p:nvGrpSpPr>
        <p:grpSpPr>
          <a:xfrm>
            <a:off x="2007411" y="2539698"/>
            <a:ext cx="1096867" cy="1096867"/>
            <a:chOff x="2007411" y="1938758"/>
            <a:chExt cx="1264784" cy="12647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AD58C05-D422-B8EC-D1A6-9ECE631AB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07411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7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sp>
          <p:nvSpPr>
            <p:cNvPr id="21" name="Graphic 333">
              <a:extLst>
                <a:ext uri="{FF2B5EF4-FFF2-40B4-BE49-F238E27FC236}">
                  <a16:creationId xmlns:a16="http://schemas.microsoft.com/office/drawing/2014/main" id="{BCBB1B24-2235-AABD-7B54-341F8FCFD02C}"/>
                </a:ext>
              </a:extLst>
            </p:cNvPr>
            <p:cNvSpPr/>
            <p:nvPr/>
          </p:nvSpPr>
          <p:spPr>
            <a:xfrm>
              <a:off x="2376150" y="2195774"/>
              <a:ext cx="638146" cy="750753"/>
            </a:xfrm>
            <a:custGeom>
              <a:avLst/>
              <a:gdLst>
                <a:gd name="connsiteX0" fmla="*/ 0 w 323850"/>
                <a:gd name="connsiteY0" fmla="*/ 66675 h 381000"/>
                <a:gd name="connsiteX1" fmla="*/ 66675 w 323850"/>
                <a:gd name="connsiteY1" fmla="*/ 0 h 381000"/>
                <a:gd name="connsiteX2" fmla="*/ 133350 w 323850"/>
                <a:gd name="connsiteY2" fmla="*/ 66675 h 381000"/>
                <a:gd name="connsiteX3" fmla="*/ 85513 w 323850"/>
                <a:gd name="connsiteY3" fmla="*/ 130652 h 381000"/>
                <a:gd name="connsiteX4" fmla="*/ 185738 w 323850"/>
                <a:gd name="connsiteY4" fmla="*/ 204788 h 381000"/>
                <a:gd name="connsiteX5" fmla="*/ 192034 w 323850"/>
                <a:gd name="connsiteY5" fmla="*/ 204788 h 381000"/>
                <a:gd name="connsiteX6" fmla="*/ 257175 w 323850"/>
                <a:gd name="connsiteY6" fmla="*/ 152400 h 381000"/>
                <a:gd name="connsiteX7" fmla="*/ 323850 w 323850"/>
                <a:gd name="connsiteY7" fmla="*/ 219075 h 381000"/>
                <a:gd name="connsiteX8" fmla="*/ 257175 w 323850"/>
                <a:gd name="connsiteY8" fmla="*/ 285750 h 381000"/>
                <a:gd name="connsiteX9" fmla="*/ 192034 w 323850"/>
                <a:gd name="connsiteY9" fmla="*/ 233363 h 381000"/>
                <a:gd name="connsiteX10" fmla="*/ 185738 w 323850"/>
                <a:gd name="connsiteY10" fmla="*/ 233363 h 381000"/>
                <a:gd name="connsiteX11" fmla="*/ 80963 w 323850"/>
                <a:gd name="connsiteY11" fmla="*/ 182510 h 381000"/>
                <a:gd name="connsiteX12" fmla="*/ 80963 w 323850"/>
                <a:gd name="connsiteY12" fmla="*/ 249184 h 381000"/>
                <a:gd name="connsiteX13" fmla="*/ 133350 w 323850"/>
                <a:gd name="connsiteY13" fmla="*/ 314325 h 381000"/>
                <a:gd name="connsiteX14" fmla="*/ 66675 w 323850"/>
                <a:gd name="connsiteY14" fmla="*/ 381000 h 381000"/>
                <a:gd name="connsiteX15" fmla="*/ 0 w 323850"/>
                <a:gd name="connsiteY15" fmla="*/ 314325 h 381000"/>
                <a:gd name="connsiteX16" fmla="*/ 52388 w 323850"/>
                <a:gd name="connsiteY16" fmla="*/ 249184 h 381000"/>
                <a:gd name="connsiteX17" fmla="*/ 52388 w 323850"/>
                <a:gd name="connsiteY17" fmla="*/ 131816 h 381000"/>
                <a:gd name="connsiteX18" fmla="*/ 0 w 323850"/>
                <a:gd name="connsiteY18" fmla="*/ 6667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3850" h="381000">
                  <a:moveTo>
                    <a:pt x="0" y="66675"/>
                  </a:move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ubicBezTo>
                    <a:pt x="133350" y="96956"/>
                    <a:pt x="113163" y="122523"/>
                    <a:pt x="85513" y="130652"/>
                  </a:cubicBezTo>
                  <a:cubicBezTo>
                    <a:pt x="98617" y="173568"/>
                    <a:pt x="138532" y="204788"/>
                    <a:pt x="185738" y="204788"/>
                  </a:cubicBezTo>
                  <a:lnTo>
                    <a:pt x="192034" y="204788"/>
                  </a:lnTo>
                  <a:cubicBezTo>
                    <a:pt x="198575" y="174829"/>
                    <a:pt x="225255" y="152400"/>
                    <a:pt x="257175" y="152400"/>
                  </a:cubicBezTo>
                  <a:cubicBezTo>
                    <a:pt x="293999" y="152400"/>
                    <a:pt x="323850" y="182251"/>
                    <a:pt x="323850" y="219075"/>
                  </a:cubicBezTo>
                  <a:cubicBezTo>
                    <a:pt x="323850" y="255899"/>
                    <a:pt x="293999" y="285750"/>
                    <a:pt x="257175" y="285750"/>
                  </a:cubicBezTo>
                  <a:cubicBezTo>
                    <a:pt x="225255" y="285750"/>
                    <a:pt x="198575" y="263321"/>
                    <a:pt x="192034" y="233363"/>
                  </a:cubicBezTo>
                  <a:lnTo>
                    <a:pt x="185738" y="233363"/>
                  </a:lnTo>
                  <a:cubicBezTo>
                    <a:pt x="143237" y="233363"/>
                    <a:pt x="105381" y="213480"/>
                    <a:pt x="80963" y="182510"/>
                  </a:cubicBezTo>
                  <a:lnTo>
                    <a:pt x="80963" y="249184"/>
                  </a:lnTo>
                  <a:cubicBezTo>
                    <a:pt x="110920" y="255725"/>
                    <a:pt x="133350" y="282405"/>
                    <a:pt x="133350" y="314325"/>
                  </a:cubicBezTo>
                  <a:cubicBezTo>
                    <a:pt x="133350" y="351149"/>
                    <a:pt x="103499" y="381000"/>
                    <a:pt x="66675" y="381000"/>
                  </a:cubicBezTo>
                  <a:cubicBezTo>
                    <a:pt x="29851" y="381000"/>
                    <a:pt x="0" y="351149"/>
                    <a:pt x="0" y="314325"/>
                  </a:cubicBezTo>
                  <a:cubicBezTo>
                    <a:pt x="0" y="282405"/>
                    <a:pt x="22430" y="255725"/>
                    <a:pt x="52388" y="249184"/>
                  </a:cubicBezTo>
                  <a:lnTo>
                    <a:pt x="52388" y="131816"/>
                  </a:lnTo>
                  <a:cubicBezTo>
                    <a:pt x="22430" y="125275"/>
                    <a:pt x="0" y="98594"/>
                    <a:pt x="0" y="66675"/>
                  </a:cubicBezTo>
                  <a:close/>
                </a:path>
              </a:pathLst>
            </a:custGeom>
            <a:solidFill>
              <a:schemeClr val="tx1"/>
            </a:solidFill>
            <a:ln w="34925" cap="flat">
              <a:noFill/>
              <a:prstDash val="solid"/>
              <a:miter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7145" rIns="0" bIns="428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72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b="1" i="0" u="none" strike="noStrike" kern="1200" cap="none" spc="0" normalizeH="0" baseline="0" noProof="0">
                <a:ln w="3175"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" pitchFamily="34" charset="0"/>
              </a:endParaRPr>
            </a:p>
          </p:txBody>
        </p:sp>
      </p:grpSp>
      <p:sp>
        <p:nvSpPr>
          <p:cNvPr id="2" name="Rectangle: Rounded Corners 19">
            <a:extLst>
              <a:ext uri="{FF2B5EF4-FFF2-40B4-BE49-F238E27FC236}">
                <a16:creationId xmlns:a16="http://schemas.microsoft.com/office/drawing/2014/main" id="{3EDBD32C-88B0-FF19-F524-DB1F5A941248}"/>
              </a:ext>
            </a:extLst>
          </p:cNvPr>
          <p:cNvSpPr/>
          <p:nvPr/>
        </p:nvSpPr>
        <p:spPr bwMode="auto">
          <a:xfrm>
            <a:off x="588263" y="1436688"/>
            <a:ext cx="10993958" cy="4832350"/>
          </a:xfrm>
          <a:prstGeom prst="roundRect">
            <a:avLst>
              <a:gd name="adj" fmla="val 6526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39700" tIns="111760" rIns="139700" bIns="111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12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500" b="1" i="0" u="none" strike="noStrike" kern="0" cap="none" spc="0" normalizeH="0" baseline="0" noProof="0">
              <a:ln>
                <a:noFill/>
              </a:ln>
              <a:solidFill>
                <a:srgbClr val="170C3F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70065C2-50DA-71C2-91AF-5A43F856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138" y="457200"/>
            <a:ext cx="4649723" cy="133956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>
                <a:cs typeface="Segoe Sans Display Semibold" pitchFamily="2" charset="0"/>
              </a:rPr>
              <a:t>Copilot extensions</a:t>
            </a:r>
          </a:p>
        </p:txBody>
      </p:sp>
    </p:spTree>
    <p:extLst>
      <p:ext uri="{BB962C8B-B14F-4D97-AF65-F5344CB8AC3E}">
        <p14:creationId xmlns:p14="http://schemas.microsoft.com/office/powerpoint/2010/main" val="4177682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95833E-6 -3.7037E-6 L 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8333E-6 -1.48148E-6 L 4.583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3.958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-1.11111E-6 L -3.33333E-6 0.03542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-1.48148E-6 L -1.875E-6 0.03542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75E-6 3.33333E-6 L 1.875E-6 0.03541 " pathEditMode="relative" rAng="0" ptsTypes="AA">
                                      <p:cBhvr>
                                        <p:cTn id="36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375E-6 -3.7037E-6 L 4.375E-6 0.0354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25E-7 -1.48148E-6 L -6.25E-7 0.03542 " pathEditMode="relative" rAng="0" ptsTypes="AA">
                                      <p:cBhvr>
                                        <p:cTn id="48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1.11111E-6 L 2.70833E-6 0.03542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7" grpId="0"/>
      <p:bldP spid="77" grpId="1"/>
      <p:bldP spid="81" grpId="0"/>
      <p:bldP spid="8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9">
            <a:extLst>
              <a:ext uri="{FF2B5EF4-FFF2-40B4-BE49-F238E27FC236}">
                <a16:creationId xmlns:a16="http://schemas.microsoft.com/office/drawing/2014/main" id="{3EDBD32C-88B0-FF19-F524-DB1F5A941248}"/>
              </a:ext>
            </a:extLst>
          </p:cNvPr>
          <p:cNvSpPr/>
          <p:nvPr/>
        </p:nvSpPr>
        <p:spPr bwMode="auto">
          <a:xfrm>
            <a:off x="588263" y="1436688"/>
            <a:ext cx="10993958" cy="4832350"/>
          </a:xfrm>
          <a:prstGeom prst="roundRect">
            <a:avLst>
              <a:gd name="adj" fmla="val 6526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39700" tIns="111760" rIns="139700" bIns="111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12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500" b="1" i="0" u="none" strike="noStrike" kern="0" cap="none" spc="0" normalizeH="0" baseline="0" noProof="0">
              <a:ln>
                <a:noFill/>
              </a:ln>
              <a:solidFill>
                <a:srgbClr val="170C3F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70065C2-50DA-71C2-91AF-5A43F856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138" y="457200"/>
            <a:ext cx="4649723" cy="133170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>
                <a:cs typeface="Segoe Sans Display Semibold" pitchFamily="2" charset="0"/>
              </a:rPr>
              <a:t>Copilot extensions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CA5106-5C05-7E4C-917C-25E64B32537A}"/>
              </a:ext>
            </a:extLst>
          </p:cNvPr>
          <p:cNvGrpSpPr/>
          <p:nvPr/>
        </p:nvGrpSpPr>
        <p:grpSpPr>
          <a:xfrm>
            <a:off x="2007411" y="3830647"/>
            <a:ext cx="1714500" cy="1029453"/>
            <a:chOff x="2007411" y="3526430"/>
            <a:chExt cx="1714500" cy="10294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A7EC5B-5DA0-F1F6-7015-CC2BA12DEDD4}"/>
                </a:ext>
              </a:extLst>
            </p:cNvPr>
            <p:cNvSpPr txBox="1"/>
            <p:nvPr/>
          </p:nvSpPr>
          <p:spPr>
            <a:xfrm>
              <a:off x="2007411" y="3526430"/>
              <a:ext cx="171450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Connectors</a:t>
              </a:r>
              <a:endParaRPr lang="en-US" sz="2000" b="0" i="0" u="none" strike="noStrike" kern="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1B5A36-1DDC-760B-EA69-A409A0004F20}"/>
                </a:ext>
              </a:extLst>
            </p:cNvPr>
            <p:cNvSpPr/>
            <p:nvPr/>
          </p:nvSpPr>
          <p:spPr bwMode="auto">
            <a:xfrm>
              <a:off x="2369253" y="4094218"/>
              <a:ext cx="1352658" cy="46166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business knowledge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35" name="Graphic 14">
              <a:extLst>
                <a:ext uri="{FF2B5EF4-FFF2-40B4-BE49-F238E27FC236}">
                  <a16:creationId xmlns:a16="http://schemas.microsoft.com/office/drawing/2014/main" id="{26E82F8A-21D1-74D4-3E45-DAAE88CCCE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1026" y="4105059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07680-8E6A-62D4-9117-6D26A033C620}"/>
              </a:ext>
            </a:extLst>
          </p:cNvPr>
          <p:cNvGrpSpPr/>
          <p:nvPr/>
        </p:nvGrpSpPr>
        <p:grpSpPr>
          <a:xfrm>
            <a:off x="5102492" y="3830646"/>
            <a:ext cx="2111284" cy="1569935"/>
            <a:chOff x="5102492" y="3526429"/>
            <a:chExt cx="2111284" cy="15699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6DEAC3-9E47-0A03-5188-4C9AD0A90B3A}"/>
                </a:ext>
              </a:extLst>
            </p:cNvPr>
            <p:cNvSpPr txBox="1"/>
            <p:nvPr/>
          </p:nvSpPr>
          <p:spPr>
            <a:xfrm>
              <a:off x="5102492" y="3526429"/>
              <a:ext cx="970117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marL="0" marR="0" lvl="0" indent="0" algn="l" defTabSz="8572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Plugins</a:t>
              </a:r>
              <a:endParaRPr lang="en-US" sz="20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4788DF-D807-BD29-1F70-CE7CFD3A65B0}"/>
                </a:ext>
              </a:extLst>
            </p:cNvPr>
            <p:cNvSpPr/>
            <p:nvPr/>
          </p:nvSpPr>
          <p:spPr bwMode="auto">
            <a:xfrm>
              <a:off x="5460719" y="4094218"/>
              <a:ext cx="1635226" cy="23070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apps 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48" name="Graphic 14">
              <a:extLst>
                <a:ext uri="{FF2B5EF4-FFF2-40B4-BE49-F238E27FC236}">
                  <a16:creationId xmlns:a16="http://schemas.microsoft.com/office/drawing/2014/main" id="{EFAC2988-3E21-17A5-ECD3-8E42250BA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104931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1D3867-6A6E-0863-4FE9-4DDB3B445303}"/>
                </a:ext>
              </a:extLst>
            </p:cNvPr>
            <p:cNvSpPr/>
            <p:nvPr/>
          </p:nvSpPr>
          <p:spPr bwMode="auto">
            <a:xfrm>
              <a:off x="5460719" y="4485926"/>
              <a:ext cx="1635226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workflows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49" name="Graphic 14">
              <a:extLst>
                <a:ext uri="{FF2B5EF4-FFF2-40B4-BE49-F238E27FC236}">
                  <a16:creationId xmlns:a16="http://schemas.microsoft.com/office/drawing/2014/main" id="{FC5C7E7B-D53E-CED1-F072-C174A8D54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496512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F296C3-CBDC-708C-D00A-9BA4B58C8B6F}"/>
                </a:ext>
              </a:extLst>
            </p:cNvPr>
            <p:cNvSpPr/>
            <p:nvPr/>
          </p:nvSpPr>
          <p:spPr bwMode="auto">
            <a:xfrm>
              <a:off x="5460719" y="4861515"/>
              <a:ext cx="1753057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automation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1" name="Graphic 14">
              <a:extLst>
                <a:ext uri="{FF2B5EF4-FFF2-40B4-BE49-F238E27FC236}">
                  <a16:creationId xmlns:a16="http://schemas.microsoft.com/office/drawing/2014/main" id="{B9B9998A-098B-DDC6-5B10-2814C1432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492" y="4887213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9DC3BE8-4214-B4CF-0DBC-555EC9FF56ED}"/>
              </a:ext>
            </a:extLst>
          </p:cNvPr>
          <p:cNvSpPr txBox="1"/>
          <p:nvPr/>
        </p:nvSpPr>
        <p:spPr>
          <a:xfrm>
            <a:off x="2007411" y="1731707"/>
            <a:ext cx="171450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Ground responses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623233-0218-56C3-24E4-C063BBFFB2D1}"/>
              </a:ext>
            </a:extLst>
          </p:cNvPr>
          <p:cNvSpPr txBox="1"/>
          <p:nvPr/>
        </p:nvSpPr>
        <p:spPr>
          <a:xfrm>
            <a:off x="5105203" y="1740973"/>
            <a:ext cx="142190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SzPct val="90000"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Bring </a:t>
            </a:r>
            <a:b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</a:b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actions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34AF1-B65C-BEC8-094D-685F71B09BC4}"/>
              </a:ext>
            </a:extLst>
          </p:cNvPr>
          <p:cNvGrpSpPr/>
          <p:nvPr/>
        </p:nvGrpSpPr>
        <p:grpSpPr>
          <a:xfrm>
            <a:off x="5105203" y="2539698"/>
            <a:ext cx="1096867" cy="1096867"/>
            <a:chOff x="5128594" y="1938758"/>
            <a:chExt cx="1264784" cy="126478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E4BF3C-BF25-7F55-8120-FAFBA3B78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8594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Graphic 114">
              <a:extLst>
                <a:ext uri="{FF2B5EF4-FFF2-40B4-BE49-F238E27FC236}">
                  <a16:creationId xmlns:a16="http://schemas.microsoft.com/office/drawing/2014/main" id="{8FA05493-A6D3-0895-0C59-A9A93B351053}"/>
                </a:ext>
              </a:extLst>
            </p:cNvPr>
            <p:cNvSpPr/>
            <p:nvPr/>
          </p:nvSpPr>
          <p:spPr>
            <a:xfrm>
              <a:off x="5460775" y="2276707"/>
              <a:ext cx="627605" cy="627605"/>
            </a:xfrm>
            <a:custGeom>
              <a:avLst/>
              <a:gdLst>
                <a:gd name="connsiteX0" fmla="*/ 297180 w 320040"/>
                <a:gd name="connsiteY0" fmla="*/ 51837 h 320040"/>
                <a:gd name="connsiteX1" fmla="*/ 320040 w 320040"/>
                <a:gd name="connsiteY1" fmla="*/ 91440 h 320040"/>
                <a:gd name="connsiteX2" fmla="*/ 320040 w 320040"/>
                <a:gd name="connsiteY2" fmla="*/ 228600 h 320040"/>
                <a:gd name="connsiteX3" fmla="*/ 228600 w 320040"/>
                <a:gd name="connsiteY3" fmla="*/ 320040 h 320040"/>
                <a:gd name="connsiteX4" fmla="*/ 91440 w 320040"/>
                <a:gd name="connsiteY4" fmla="*/ 320040 h 320040"/>
                <a:gd name="connsiteX5" fmla="*/ 51836 w 320040"/>
                <a:gd name="connsiteY5" fmla="*/ 297180 h 320040"/>
                <a:gd name="connsiteX6" fmla="*/ 228600 w 320040"/>
                <a:gd name="connsiteY6" fmla="*/ 297180 h 320040"/>
                <a:gd name="connsiteX7" fmla="*/ 297180 w 320040"/>
                <a:gd name="connsiteY7" fmla="*/ 228600 h 320040"/>
                <a:gd name="connsiteX8" fmla="*/ 297180 w 320040"/>
                <a:gd name="connsiteY8" fmla="*/ 51837 h 320040"/>
                <a:gd name="connsiteX9" fmla="*/ 274320 w 320040"/>
                <a:gd name="connsiteY9" fmla="*/ 45720 h 320040"/>
                <a:gd name="connsiteX10" fmla="*/ 228600 w 320040"/>
                <a:gd name="connsiteY10" fmla="*/ 0 h 320040"/>
                <a:gd name="connsiteX11" fmla="*/ 45720 w 320040"/>
                <a:gd name="connsiteY11" fmla="*/ 0 h 320040"/>
                <a:gd name="connsiteX12" fmla="*/ 0 w 320040"/>
                <a:gd name="connsiteY12" fmla="*/ 45720 h 320040"/>
                <a:gd name="connsiteX13" fmla="*/ 0 w 320040"/>
                <a:gd name="connsiteY13" fmla="*/ 228600 h 320040"/>
                <a:gd name="connsiteX14" fmla="*/ 45720 w 320040"/>
                <a:gd name="connsiteY14" fmla="*/ 274320 h 320040"/>
                <a:gd name="connsiteX15" fmla="*/ 228600 w 320040"/>
                <a:gd name="connsiteY15" fmla="*/ 274320 h 320040"/>
                <a:gd name="connsiteX16" fmla="*/ 274320 w 320040"/>
                <a:gd name="connsiteY16" fmla="*/ 228600 h 320040"/>
                <a:gd name="connsiteX17" fmla="*/ 274320 w 320040"/>
                <a:gd name="connsiteY17" fmla="*/ 45720 h 320040"/>
                <a:gd name="connsiteX18" fmla="*/ 205740 w 320040"/>
                <a:gd name="connsiteY18" fmla="*/ 137160 h 320040"/>
                <a:gd name="connsiteX19" fmla="*/ 194310 w 320040"/>
                <a:gd name="connsiteY19" fmla="*/ 148590 h 320040"/>
                <a:gd name="connsiteX20" fmla="*/ 148590 w 320040"/>
                <a:gd name="connsiteY20" fmla="*/ 148590 h 320040"/>
                <a:gd name="connsiteX21" fmla="*/ 148590 w 320040"/>
                <a:gd name="connsiteY21" fmla="*/ 194310 h 320040"/>
                <a:gd name="connsiteX22" fmla="*/ 137160 w 320040"/>
                <a:gd name="connsiteY22" fmla="*/ 205740 h 320040"/>
                <a:gd name="connsiteX23" fmla="*/ 125730 w 320040"/>
                <a:gd name="connsiteY23" fmla="*/ 194310 h 320040"/>
                <a:gd name="connsiteX24" fmla="*/ 125730 w 320040"/>
                <a:gd name="connsiteY24" fmla="*/ 148590 h 320040"/>
                <a:gd name="connsiteX25" fmla="*/ 80010 w 320040"/>
                <a:gd name="connsiteY25" fmla="*/ 148590 h 320040"/>
                <a:gd name="connsiteX26" fmla="*/ 68580 w 320040"/>
                <a:gd name="connsiteY26" fmla="*/ 137160 h 320040"/>
                <a:gd name="connsiteX27" fmla="*/ 80010 w 320040"/>
                <a:gd name="connsiteY27" fmla="*/ 125730 h 320040"/>
                <a:gd name="connsiteX28" fmla="*/ 125730 w 320040"/>
                <a:gd name="connsiteY28" fmla="*/ 125730 h 320040"/>
                <a:gd name="connsiteX29" fmla="*/ 125730 w 320040"/>
                <a:gd name="connsiteY29" fmla="*/ 80010 h 320040"/>
                <a:gd name="connsiteX30" fmla="*/ 137160 w 320040"/>
                <a:gd name="connsiteY30" fmla="*/ 68580 h 320040"/>
                <a:gd name="connsiteX31" fmla="*/ 148590 w 320040"/>
                <a:gd name="connsiteY31" fmla="*/ 80010 h 320040"/>
                <a:gd name="connsiteX32" fmla="*/ 148590 w 320040"/>
                <a:gd name="connsiteY32" fmla="*/ 125730 h 320040"/>
                <a:gd name="connsiteX33" fmla="*/ 194310 w 320040"/>
                <a:gd name="connsiteY33" fmla="*/ 125730 h 320040"/>
                <a:gd name="connsiteX34" fmla="*/ 205740 w 320040"/>
                <a:gd name="connsiteY34" fmla="*/ 13716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20040" h="320040">
                  <a:moveTo>
                    <a:pt x="297180" y="51837"/>
                  </a:moveTo>
                  <a:cubicBezTo>
                    <a:pt x="310846" y="59742"/>
                    <a:pt x="320040" y="74517"/>
                    <a:pt x="320040" y="91440"/>
                  </a:cubicBezTo>
                  <a:lnTo>
                    <a:pt x="320040" y="228600"/>
                  </a:lnTo>
                  <a:cubicBezTo>
                    <a:pt x="320040" y="279100"/>
                    <a:pt x="279100" y="320040"/>
                    <a:pt x="228600" y="320040"/>
                  </a:cubicBezTo>
                  <a:lnTo>
                    <a:pt x="91440" y="320040"/>
                  </a:lnTo>
                  <a:cubicBezTo>
                    <a:pt x="74517" y="320040"/>
                    <a:pt x="59742" y="310846"/>
                    <a:pt x="51836" y="297180"/>
                  </a:cubicBezTo>
                  <a:lnTo>
                    <a:pt x="228600" y="297180"/>
                  </a:lnTo>
                  <a:cubicBezTo>
                    <a:pt x="266477" y="297180"/>
                    <a:pt x="297180" y="266477"/>
                    <a:pt x="297180" y="228600"/>
                  </a:cubicBezTo>
                  <a:lnTo>
                    <a:pt x="297180" y="51837"/>
                  </a:lnTo>
                  <a:close/>
                  <a:moveTo>
                    <a:pt x="274320" y="45720"/>
                  </a:moveTo>
                  <a:cubicBezTo>
                    <a:pt x="274320" y="20470"/>
                    <a:pt x="253851" y="0"/>
                    <a:pt x="228600" y="0"/>
                  </a:cubicBezTo>
                  <a:lnTo>
                    <a:pt x="45720" y="0"/>
                  </a:lnTo>
                  <a:cubicBezTo>
                    <a:pt x="20470" y="0"/>
                    <a:pt x="0" y="20470"/>
                    <a:pt x="0" y="45720"/>
                  </a:cubicBezTo>
                  <a:lnTo>
                    <a:pt x="0" y="228600"/>
                  </a:lnTo>
                  <a:cubicBezTo>
                    <a:pt x="0" y="253851"/>
                    <a:pt x="20470" y="274320"/>
                    <a:pt x="45720" y="274320"/>
                  </a:cubicBezTo>
                  <a:lnTo>
                    <a:pt x="228600" y="274320"/>
                  </a:lnTo>
                  <a:cubicBezTo>
                    <a:pt x="253851" y="274320"/>
                    <a:pt x="274320" y="253851"/>
                    <a:pt x="274320" y="228600"/>
                  </a:cubicBezTo>
                  <a:lnTo>
                    <a:pt x="274320" y="45720"/>
                  </a:lnTo>
                  <a:close/>
                  <a:moveTo>
                    <a:pt x="205740" y="137160"/>
                  </a:moveTo>
                  <a:cubicBezTo>
                    <a:pt x="205740" y="143473"/>
                    <a:pt x="200622" y="148590"/>
                    <a:pt x="194310" y="148590"/>
                  </a:cubicBezTo>
                  <a:lnTo>
                    <a:pt x="148590" y="148590"/>
                  </a:lnTo>
                  <a:lnTo>
                    <a:pt x="148590" y="194310"/>
                  </a:lnTo>
                  <a:cubicBezTo>
                    <a:pt x="148590" y="200622"/>
                    <a:pt x="143473" y="205740"/>
                    <a:pt x="137160" y="205740"/>
                  </a:cubicBezTo>
                  <a:cubicBezTo>
                    <a:pt x="130847" y="205740"/>
                    <a:pt x="125730" y="200622"/>
                    <a:pt x="125730" y="194310"/>
                  </a:cubicBezTo>
                  <a:lnTo>
                    <a:pt x="125730" y="148590"/>
                  </a:lnTo>
                  <a:lnTo>
                    <a:pt x="80010" y="148590"/>
                  </a:lnTo>
                  <a:cubicBezTo>
                    <a:pt x="73697" y="148590"/>
                    <a:pt x="68580" y="143473"/>
                    <a:pt x="68580" y="137160"/>
                  </a:cubicBezTo>
                  <a:cubicBezTo>
                    <a:pt x="68580" y="130847"/>
                    <a:pt x="73697" y="125730"/>
                    <a:pt x="80010" y="125730"/>
                  </a:cubicBezTo>
                  <a:lnTo>
                    <a:pt x="125730" y="125730"/>
                  </a:lnTo>
                  <a:lnTo>
                    <a:pt x="125730" y="80010"/>
                  </a:lnTo>
                  <a:cubicBezTo>
                    <a:pt x="125730" y="73697"/>
                    <a:pt x="130847" y="68580"/>
                    <a:pt x="137160" y="68580"/>
                  </a:cubicBezTo>
                  <a:cubicBezTo>
                    <a:pt x="143473" y="68580"/>
                    <a:pt x="148590" y="73697"/>
                    <a:pt x="148590" y="80010"/>
                  </a:cubicBezTo>
                  <a:lnTo>
                    <a:pt x="148590" y="125730"/>
                  </a:lnTo>
                  <a:lnTo>
                    <a:pt x="194310" y="125730"/>
                  </a:lnTo>
                  <a:cubicBezTo>
                    <a:pt x="200622" y="125730"/>
                    <a:pt x="205740" y="130847"/>
                    <a:pt x="205740" y="1371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7145" rIns="0" bIns="428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72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EA2A7C-44DE-E3A6-29C6-7CAF09DBE41F}"/>
              </a:ext>
            </a:extLst>
          </p:cNvPr>
          <p:cNvGrpSpPr/>
          <p:nvPr/>
        </p:nvGrpSpPr>
        <p:grpSpPr>
          <a:xfrm>
            <a:off x="2007411" y="2539698"/>
            <a:ext cx="1096867" cy="1096867"/>
            <a:chOff x="2007411" y="1938758"/>
            <a:chExt cx="1264784" cy="12647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AD58C05-D422-B8EC-D1A6-9ECE631AB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07411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Graphic 333">
              <a:extLst>
                <a:ext uri="{FF2B5EF4-FFF2-40B4-BE49-F238E27FC236}">
                  <a16:creationId xmlns:a16="http://schemas.microsoft.com/office/drawing/2014/main" id="{BCBB1B24-2235-AABD-7B54-341F8FCFD02C}"/>
                </a:ext>
              </a:extLst>
            </p:cNvPr>
            <p:cNvSpPr/>
            <p:nvPr/>
          </p:nvSpPr>
          <p:spPr>
            <a:xfrm>
              <a:off x="2376150" y="2195774"/>
              <a:ext cx="638146" cy="750753"/>
            </a:xfrm>
            <a:custGeom>
              <a:avLst/>
              <a:gdLst>
                <a:gd name="connsiteX0" fmla="*/ 0 w 323850"/>
                <a:gd name="connsiteY0" fmla="*/ 66675 h 381000"/>
                <a:gd name="connsiteX1" fmla="*/ 66675 w 323850"/>
                <a:gd name="connsiteY1" fmla="*/ 0 h 381000"/>
                <a:gd name="connsiteX2" fmla="*/ 133350 w 323850"/>
                <a:gd name="connsiteY2" fmla="*/ 66675 h 381000"/>
                <a:gd name="connsiteX3" fmla="*/ 85513 w 323850"/>
                <a:gd name="connsiteY3" fmla="*/ 130652 h 381000"/>
                <a:gd name="connsiteX4" fmla="*/ 185738 w 323850"/>
                <a:gd name="connsiteY4" fmla="*/ 204788 h 381000"/>
                <a:gd name="connsiteX5" fmla="*/ 192034 w 323850"/>
                <a:gd name="connsiteY5" fmla="*/ 204788 h 381000"/>
                <a:gd name="connsiteX6" fmla="*/ 257175 w 323850"/>
                <a:gd name="connsiteY6" fmla="*/ 152400 h 381000"/>
                <a:gd name="connsiteX7" fmla="*/ 323850 w 323850"/>
                <a:gd name="connsiteY7" fmla="*/ 219075 h 381000"/>
                <a:gd name="connsiteX8" fmla="*/ 257175 w 323850"/>
                <a:gd name="connsiteY8" fmla="*/ 285750 h 381000"/>
                <a:gd name="connsiteX9" fmla="*/ 192034 w 323850"/>
                <a:gd name="connsiteY9" fmla="*/ 233363 h 381000"/>
                <a:gd name="connsiteX10" fmla="*/ 185738 w 323850"/>
                <a:gd name="connsiteY10" fmla="*/ 233363 h 381000"/>
                <a:gd name="connsiteX11" fmla="*/ 80963 w 323850"/>
                <a:gd name="connsiteY11" fmla="*/ 182510 h 381000"/>
                <a:gd name="connsiteX12" fmla="*/ 80963 w 323850"/>
                <a:gd name="connsiteY12" fmla="*/ 249184 h 381000"/>
                <a:gd name="connsiteX13" fmla="*/ 133350 w 323850"/>
                <a:gd name="connsiteY13" fmla="*/ 314325 h 381000"/>
                <a:gd name="connsiteX14" fmla="*/ 66675 w 323850"/>
                <a:gd name="connsiteY14" fmla="*/ 381000 h 381000"/>
                <a:gd name="connsiteX15" fmla="*/ 0 w 323850"/>
                <a:gd name="connsiteY15" fmla="*/ 314325 h 381000"/>
                <a:gd name="connsiteX16" fmla="*/ 52388 w 323850"/>
                <a:gd name="connsiteY16" fmla="*/ 249184 h 381000"/>
                <a:gd name="connsiteX17" fmla="*/ 52388 w 323850"/>
                <a:gd name="connsiteY17" fmla="*/ 131816 h 381000"/>
                <a:gd name="connsiteX18" fmla="*/ 0 w 323850"/>
                <a:gd name="connsiteY18" fmla="*/ 66675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3850" h="381000">
                  <a:moveTo>
                    <a:pt x="0" y="66675"/>
                  </a:move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ubicBezTo>
                    <a:pt x="133350" y="96956"/>
                    <a:pt x="113163" y="122523"/>
                    <a:pt x="85513" y="130652"/>
                  </a:cubicBezTo>
                  <a:cubicBezTo>
                    <a:pt x="98617" y="173568"/>
                    <a:pt x="138532" y="204788"/>
                    <a:pt x="185738" y="204788"/>
                  </a:cubicBezTo>
                  <a:lnTo>
                    <a:pt x="192034" y="204788"/>
                  </a:lnTo>
                  <a:cubicBezTo>
                    <a:pt x="198575" y="174829"/>
                    <a:pt x="225255" y="152400"/>
                    <a:pt x="257175" y="152400"/>
                  </a:cubicBezTo>
                  <a:cubicBezTo>
                    <a:pt x="293999" y="152400"/>
                    <a:pt x="323850" y="182251"/>
                    <a:pt x="323850" y="219075"/>
                  </a:cubicBezTo>
                  <a:cubicBezTo>
                    <a:pt x="323850" y="255899"/>
                    <a:pt x="293999" y="285750"/>
                    <a:pt x="257175" y="285750"/>
                  </a:cubicBezTo>
                  <a:cubicBezTo>
                    <a:pt x="225255" y="285750"/>
                    <a:pt x="198575" y="263321"/>
                    <a:pt x="192034" y="233363"/>
                  </a:cubicBezTo>
                  <a:lnTo>
                    <a:pt x="185738" y="233363"/>
                  </a:lnTo>
                  <a:cubicBezTo>
                    <a:pt x="143237" y="233363"/>
                    <a:pt x="105381" y="213480"/>
                    <a:pt x="80963" y="182510"/>
                  </a:cubicBezTo>
                  <a:lnTo>
                    <a:pt x="80963" y="249184"/>
                  </a:lnTo>
                  <a:cubicBezTo>
                    <a:pt x="110920" y="255725"/>
                    <a:pt x="133350" y="282405"/>
                    <a:pt x="133350" y="314325"/>
                  </a:cubicBezTo>
                  <a:cubicBezTo>
                    <a:pt x="133350" y="351149"/>
                    <a:pt x="103499" y="381000"/>
                    <a:pt x="66675" y="381000"/>
                  </a:cubicBezTo>
                  <a:cubicBezTo>
                    <a:pt x="29851" y="381000"/>
                    <a:pt x="0" y="351149"/>
                    <a:pt x="0" y="314325"/>
                  </a:cubicBezTo>
                  <a:cubicBezTo>
                    <a:pt x="0" y="282405"/>
                    <a:pt x="22430" y="255725"/>
                    <a:pt x="52388" y="249184"/>
                  </a:cubicBezTo>
                  <a:lnTo>
                    <a:pt x="52388" y="131816"/>
                  </a:lnTo>
                  <a:cubicBezTo>
                    <a:pt x="22430" y="125275"/>
                    <a:pt x="0" y="98594"/>
                    <a:pt x="0" y="66675"/>
                  </a:cubicBezTo>
                  <a:close/>
                </a:path>
              </a:pathLst>
            </a:custGeom>
            <a:solidFill>
              <a:schemeClr val="tx1"/>
            </a:solidFill>
            <a:ln w="34925" cap="flat">
              <a:noFill/>
              <a:prstDash val="solid"/>
              <a:miter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7145" rIns="0" bIns="428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5721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25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7" name="Rectangle: Rounded Corners 19">
            <a:extLst>
              <a:ext uri="{FF2B5EF4-FFF2-40B4-BE49-F238E27FC236}">
                <a16:creationId xmlns:a16="http://schemas.microsoft.com/office/drawing/2014/main" id="{C55FAE26-71DF-9A8B-DE33-F798130F53A2}"/>
              </a:ext>
            </a:extLst>
          </p:cNvPr>
          <p:cNvSpPr/>
          <p:nvPr/>
        </p:nvSpPr>
        <p:spPr bwMode="auto">
          <a:xfrm>
            <a:off x="7533560" y="1436688"/>
            <a:ext cx="4048661" cy="4832350"/>
          </a:xfrm>
          <a:prstGeom prst="roundRect">
            <a:avLst>
              <a:gd name="adj" fmla="val 9963"/>
            </a:avLst>
          </a:prstGeom>
          <a:solidFill>
            <a:schemeClr val="bg1">
              <a:lumMod val="95000"/>
            </a:schemeClr>
          </a:solidFill>
          <a:ln w="19050">
            <a:gradFill>
              <a:gsLst>
                <a:gs pos="0">
                  <a:srgbClr val="0078D4"/>
                </a:gs>
                <a:gs pos="100000">
                  <a:srgbClr val="C03BC4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760067" fontAlgn="base">
              <a:spcBef>
                <a:spcPct val="0"/>
              </a:spcBef>
              <a:spcAft>
                <a:spcPct val="0"/>
              </a:spcAft>
              <a:tabLst>
                <a:tab pos="750370" algn="l"/>
              </a:tabLst>
            </a:pPr>
            <a:endParaRPr lang="en-US" sz="2250">
              <a:ln w="3175">
                <a:noFill/>
              </a:ln>
              <a:solidFill>
                <a:srgbClr val="170C3F"/>
              </a:solidFill>
              <a:latin typeface="Segoe UI Variable Display Semib" pitchFamily="2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CD54D-D26C-1D36-9592-EDAE1E0A4DAD}"/>
              </a:ext>
            </a:extLst>
          </p:cNvPr>
          <p:cNvSpPr/>
          <p:nvPr/>
        </p:nvSpPr>
        <p:spPr bwMode="auto">
          <a:xfrm>
            <a:off x="1417052" y="1612900"/>
            <a:ext cx="5796724" cy="4470400"/>
          </a:xfrm>
          <a:prstGeom prst="rect">
            <a:avLst/>
          </a:prstGeom>
          <a:solidFill>
            <a:schemeClr val="bg1">
              <a:alpha val="73023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170C3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E75A3D-FEEC-ED6E-AD25-16E739AA2F03}"/>
              </a:ext>
            </a:extLst>
          </p:cNvPr>
          <p:cNvSpPr txBox="1"/>
          <p:nvPr/>
        </p:nvSpPr>
        <p:spPr>
          <a:xfrm>
            <a:off x="8142895" y="1731707"/>
            <a:ext cx="224028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ts val="1200"/>
              </a:spcAft>
              <a:buSzPct val="90000"/>
              <a:defRPr/>
            </a:pP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Focus user </a:t>
            </a:r>
            <a:b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</a:br>
            <a:r>
              <a:rPr lang="en-US" sz="2000" b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experiences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EE5D0-517C-D58C-2ABE-43F87D822747}"/>
              </a:ext>
            </a:extLst>
          </p:cNvPr>
          <p:cNvGrpSpPr/>
          <p:nvPr/>
        </p:nvGrpSpPr>
        <p:grpSpPr>
          <a:xfrm>
            <a:off x="8144641" y="2539698"/>
            <a:ext cx="1096867" cy="1096867"/>
            <a:chOff x="8144641" y="1938758"/>
            <a:chExt cx="1264784" cy="12647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1A8C42-C670-BE4D-4AA8-2AD7CBAE1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44641" y="1938758"/>
              <a:ext cx="1264784" cy="126478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Graphic 14">
              <a:extLst>
                <a:ext uri="{FF2B5EF4-FFF2-40B4-BE49-F238E27FC236}">
                  <a16:creationId xmlns:a16="http://schemas.microsoft.com/office/drawing/2014/main" id="{F33FF6A9-B219-1476-5C6E-EFBB3DEBE29B}"/>
                </a:ext>
              </a:extLst>
            </p:cNvPr>
            <p:cNvSpPr/>
            <p:nvPr/>
          </p:nvSpPr>
          <p:spPr>
            <a:xfrm>
              <a:off x="8460115" y="2159452"/>
              <a:ext cx="740515" cy="740513"/>
            </a:xfrm>
            <a:custGeom>
              <a:avLst/>
              <a:gdLst>
                <a:gd name="connsiteX0" fmla="*/ 124666 w 200025"/>
                <a:gd name="connsiteY0" fmla="*/ 61077 h 200025"/>
                <a:gd name="connsiteX1" fmla="*/ 122433 w 200025"/>
                <a:gd name="connsiteY1" fmla="*/ 58538 h 200025"/>
                <a:gd name="connsiteX2" fmla="*/ 111833 w 200025"/>
                <a:gd name="connsiteY2" fmla="*/ 51976 h 200025"/>
                <a:gd name="connsiteX3" fmla="*/ 98709 w 200025"/>
                <a:gd name="connsiteY3" fmla="*/ 47714 h 200025"/>
                <a:gd name="connsiteX4" fmla="*/ 96203 w 200025"/>
                <a:gd name="connsiteY4" fmla="*/ 45822 h 200025"/>
                <a:gd name="connsiteX5" fmla="*/ 95250 w 200025"/>
                <a:gd name="connsiteY5" fmla="*/ 42830 h 200025"/>
                <a:gd name="connsiteX6" fmla="*/ 96203 w 200025"/>
                <a:gd name="connsiteY6" fmla="*/ 39838 h 200025"/>
                <a:gd name="connsiteX7" fmla="*/ 98709 w 200025"/>
                <a:gd name="connsiteY7" fmla="*/ 37945 h 200025"/>
                <a:gd name="connsiteX8" fmla="*/ 111833 w 200025"/>
                <a:gd name="connsiteY8" fmla="*/ 33683 h 200025"/>
                <a:gd name="connsiteX9" fmla="*/ 122272 w 200025"/>
                <a:gd name="connsiteY9" fmla="*/ 27102 h 200025"/>
                <a:gd name="connsiteX10" fmla="*/ 128588 w 200025"/>
                <a:gd name="connsiteY10" fmla="*/ 16895 h 200025"/>
                <a:gd name="connsiteX11" fmla="*/ 128696 w 200025"/>
                <a:gd name="connsiteY11" fmla="*/ 16570 h 200025"/>
                <a:gd name="connsiteX12" fmla="*/ 132961 w 200025"/>
                <a:gd name="connsiteY12" fmla="*/ 3457 h 200025"/>
                <a:gd name="connsiteX13" fmla="*/ 134856 w 200025"/>
                <a:gd name="connsiteY13" fmla="*/ 952 h 200025"/>
                <a:gd name="connsiteX14" fmla="*/ 137850 w 200025"/>
                <a:gd name="connsiteY14" fmla="*/ 0 h 200025"/>
                <a:gd name="connsiteX15" fmla="*/ 140844 w 200025"/>
                <a:gd name="connsiteY15" fmla="*/ 952 h 200025"/>
                <a:gd name="connsiteX16" fmla="*/ 142739 w 200025"/>
                <a:gd name="connsiteY16" fmla="*/ 3457 h 200025"/>
                <a:gd name="connsiteX17" fmla="*/ 147004 w 200025"/>
                <a:gd name="connsiteY17" fmla="*/ 16570 h 200025"/>
                <a:gd name="connsiteX18" fmla="*/ 153541 w 200025"/>
                <a:gd name="connsiteY18" fmla="*/ 27150 h 200025"/>
                <a:gd name="connsiteX19" fmla="*/ 164130 w 200025"/>
                <a:gd name="connsiteY19" fmla="*/ 33683 h 200025"/>
                <a:gd name="connsiteX20" fmla="*/ 177254 w 200025"/>
                <a:gd name="connsiteY20" fmla="*/ 37945 h 200025"/>
                <a:gd name="connsiteX21" fmla="*/ 177516 w 200025"/>
                <a:gd name="connsiteY21" fmla="*/ 38011 h 200025"/>
                <a:gd name="connsiteX22" fmla="*/ 180023 w 200025"/>
                <a:gd name="connsiteY22" fmla="*/ 39903 h 200025"/>
                <a:gd name="connsiteX23" fmla="*/ 180975 w 200025"/>
                <a:gd name="connsiteY23" fmla="*/ 42895 h 200025"/>
                <a:gd name="connsiteX24" fmla="*/ 180023 w 200025"/>
                <a:gd name="connsiteY24" fmla="*/ 45887 h 200025"/>
                <a:gd name="connsiteX25" fmla="*/ 177516 w 200025"/>
                <a:gd name="connsiteY25" fmla="*/ 47780 h 200025"/>
                <a:gd name="connsiteX26" fmla="*/ 164392 w 200025"/>
                <a:gd name="connsiteY26" fmla="*/ 52042 h 200025"/>
                <a:gd name="connsiteX27" fmla="*/ 153804 w 200025"/>
                <a:gd name="connsiteY27" fmla="*/ 58575 h 200025"/>
                <a:gd name="connsiteX28" fmla="*/ 147266 w 200025"/>
                <a:gd name="connsiteY28" fmla="*/ 69155 h 200025"/>
                <a:gd name="connsiteX29" fmla="*/ 143001 w 200025"/>
                <a:gd name="connsiteY29" fmla="*/ 82268 h 200025"/>
                <a:gd name="connsiteX30" fmla="*/ 142875 w 200025"/>
                <a:gd name="connsiteY30" fmla="*/ 82591 h 200025"/>
                <a:gd name="connsiteX31" fmla="*/ 141107 w 200025"/>
                <a:gd name="connsiteY31" fmla="*/ 84773 h 200025"/>
                <a:gd name="connsiteX32" fmla="*/ 138113 w 200025"/>
                <a:gd name="connsiteY32" fmla="*/ 85725 h 200025"/>
                <a:gd name="connsiteX33" fmla="*/ 135118 w 200025"/>
                <a:gd name="connsiteY33" fmla="*/ 84773 h 200025"/>
                <a:gd name="connsiteX34" fmla="*/ 133224 w 200025"/>
                <a:gd name="connsiteY34" fmla="*/ 82268 h 200025"/>
                <a:gd name="connsiteX35" fmla="*/ 128959 w 200025"/>
                <a:gd name="connsiteY35" fmla="*/ 69155 h 200025"/>
                <a:gd name="connsiteX36" fmla="*/ 124666 w 200025"/>
                <a:gd name="connsiteY36" fmla="*/ 61077 h 200025"/>
                <a:gd name="connsiteX37" fmla="*/ 197957 w 200025"/>
                <a:gd name="connsiteY37" fmla="*/ 97281 h 200025"/>
                <a:gd name="connsiteX38" fmla="*/ 190667 w 200025"/>
                <a:gd name="connsiteY38" fmla="*/ 94913 h 200025"/>
                <a:gd name="connsiteX39" fmla="*/ 184784 w 200025"/>
                <a:gd name="connsiteY39" fmla="*/ 91283 h 200025"/>
                <a:gd name="connsiteX40" fmla="*/ 181152 w 200025"/>
                <a:gd name="connsiteY40" fmla="*/ 85406 h 200025"/>
                <a:gd name="connsiteX41" fmla="*/ 178782 w 200025"/>
                <a:gd name="connsiteY41" fmla="*/ 78120 h 200025"/>
                <a:gd name="connsiteX42" fmla="*/ 177730 w 200025"/>
                <a:gd name="connsiteY42" fmla="*/ 76729 h 200025"/>
                <a:gd name="connsiteX43" fmla="*/ 176067 w 200025"/>
                <a:gd name="connsiteY43" fmla="*/ 76200 h 200025"/>
                <a:gd name="connsiteX44" fmla="*/ 174403 w 200025"/>
                <a:gd name="connsiteY44" fmla="*/ 76729 h 200025"/>
                <a:gd name="connsiteX45" fmla="*/ 173351 w 200025"/>
                <a:gd name="connsiteY45" fmla="*/ 78120 h 200025"/>
                <a:gd name="connsiteX46" fmla="*/ 170981 w 200025"/>
                <a:gd name="connsiteY46" fmla="*/ 85406 h 200025"/>
                <a:gd name="connsiteX47" fmla="*/ 167412 w 200025"/>
                <a:gd name="connsiteY47" fmla="*/ 91257 h 200025"/>
                <a:gd name="connsiteX48" fmla="*/ 161613 w 200025"/>
                <a:gd name="connsiteY48" fmla="*/ 94913 h 200025"/>
                <a:gd name="connsiteX49" fmla="*/ 154322 w 200025"/>
                <a:gd name="connsiteY49" fmla="*/ 97281 h 200025"/>
                <a:gd name="connsiteX50" fmla="*/ 152929 w 200025"/>
                <a:gd name="connsiteY50" fmla="*/ 98332 h 200025"/>
                <a:gd name="connsiteX51" fmla="*/ 152400 w 200025"/>
                <a:gd name="connsiteY51" fmla="*/ 99994 h 200025"/>
                <a:gd name="connsiteX52" fmla="*/ 152929 w 200025"/>
                <a:gd name="connsiteY52" fmla="*/ 101657 h 200025"/>
                <a:gd name="connsiteX53" fmla="*/ 154322 w 200025"/>
                <a:gd name="connsiteY53" fmla="*/ 102708 h 200025"/>
                <a:gd name="connsiteX54" fmla="*/ 161613 w 200025"/>
                <a:gd name="connsiteY54" fmla="*/ 105076 h 200025"/>
                <a:gd name="connsiteX55" fmla="*/ 167502 w 200025"/>
                <a:gd name="connsiteY55" fmla="*/ 108721 h 200025"/>
                <a:gd name="connsiteX56" fmla="*/ 171127 w 200025"/>
                <a:gd name="connsiteY56" fmla="*/ 114619 h 200025"/>
                <a:gd name="connsiteX57" fmla="*/ 173497 w 200025"/>
                <a:gd name="connsiteY57" fmla="*/ 121905 h 200025"/>
                <a:gd name="connsiteX58" fmla="*/ 174549 w 200025"/>
                <a:gd name="connsiteY58" fmla="*/ 123296 h 200025"/>
                <a:gd name="connsiteX59" fmla="*/ 176213 w 200025"/>
                <a:gd name="connsiteY59" fmla="*/ 123825 h 200025"/>
                <a:gd name="connsiteX60" fmla="*/ 177876 w 200025"/>
                <a:gd name="connsiteY60" fmla="*/ 123296 h 200025"/>
                <a:gd name="connsiteX61" fmla="*/ 178928 w 200025"/>
                <a:gd name="connsiteY61" fmla="*/ 121905 h 200025"/>
                <a:gd name="connsiteX62" fmla="*/ 181298 w 200025"/>
                <a:gd name="connsiteY62" fmla="*/ 114619 h 200025"/>
                <a:gd name="connsiteX63" fmla="*/ 184930 w 200025"/>
                <a:gd name="connsiteY63" fmla="*/ 108741 h 200025"/>
                <a:gd name="connsiteX64" fmla="*/ 190812 w 200025"/>
                <a:gd name="connsiteY64" fmla="*/ 105112 h 200025"/>
                <a:gd name="connsiteX65" fmla="*/ 198103 w 200025"/>
                <a:gd name="connsiteY65" fmla="*/ 102744 h 200025"/>
                <a:gd name="connsiteX66" fmla="*/ 199496 w 200025"/>
                <a:gd name="connsiteY66" fmla="*/ 101693 h 200025"/>
                <a:gd name="connsiteX67" fmla="*/ 200025 w 200025"/>
                <a:gd name="connsiteY67" fmla="*/ 100031 h 200025"/>
                <a:gd name="connsiteX68" fmla="*/ 199496 w 200025"/>
                <a:gd name="connsiteY68" fmla="*/ 98368 h 200025"/>
                <a:gd name="connsiteX69" fmla="*/ 198103 w 200025"/>
                <a:gd name="connsiteY69" fmla="*/ 97317 h 200025"/>
                <a:gd name="connsiteX70" fmla="*/ 197957 w 200025"/>
                <a:gd name="connsiteY70" fmla="*/ 97281 h 200025"/>
                <a:gd name="connsiteX71" fmla="*/ 88392 w 200025"/>
                <a:gd name="connsiteY71" fmla="*/ 33995 h 200025"/>
                <a:gd name="connsiteX72" fmla="*/ 95701 w 200025"/>
                <a:gd name="connsiteY72" fmla="*/ 28575 h 200025"/>
                <a:gd name="connsiteX73" fmla="*/ 73819 w 200025"/>
                <a:gd name="connsiteY73" fmla="*/ 28575 h 200025"/>
                <a:gd name="connsiteX74" fmla="*/ 66675 w 200025"/>
                <a:gd name="connsiteY74" fmla="*/ 35719 h 200025"/>
                <a:gd name="connsiteX75" fmla="*/ 73819 w 200025"/>
                <a:gd name="connsiteY75" fmla="*/ 42863 h 200025"/>
                <a:gd name="connsiteX76" fmla="*/ 85729 w 200025"/>
                <a:gd name="connsiteY76" fmla="*/ 42863 h 200025"/>
                <a:gd name="connsiteX77" fmla="*/ 85725 w 200025"/>
                <a:gd name="connsiteY77" fmla="*/ 42568 h 200025"/>
                <a:gd name="connsiteX78" fmla="*/ 88392 w 200025"/>
                <a:gd name="connsiteY78" fmla="*/ 33995 h 200025"/>
                <a:gd name="connsiteX79" fmla="*/ 7144 w 200025"/>
                <a:gd name="connsiteY79" fmla="*/ 95250 h 200025"/>
                <a:gd name="connsiteX80" fmla="*/ 14288 w 200025"/>
                <a:gd name="connsiteY80" fmla="*/ 102394 h 200025"/>
                <a:gd name="connsiteX81" fmla="*/ 14288 w 200025"/>
                <a:gd name="connsiteY81" fmla="*/ 126206 h 200025"/>
                <a:gd name="connsiteX82" fmla="*/ 7144 w 200025"/>
                <a:gd name="connsiteY82" fmla="*/ 133350 h 200025"/>
                <a:gd name="connsiteX83" fmla="*/ 0 w 200025"/>
                <a:gd name="connsiteY83" fmla="*/ 126206 h 200025"/>
                <a:gd name="connsiteX84" fmla="*/ 0 w 200025"/>
                <a:gd name="connsiteY84" fmla="*/ 102394 h 200025"/>
                <a:gd name="connsiteX85" fmla="*/ 7144 w 200025"/>
                <a:gd name="connsiteY85" fmla="*/ 95250 h 200025"/>
                <a:gd name="connsiteX86" fmla="*/ 104775 w 200025"/>
                <a:gd name="connsiteY86" fmla="*/ 192881 h 200025"/>
                <a:gd name="connsiteX87" fmla="*/ 97631 w 200025"/>
                <a:gd name="connsiteY87" fmla="*/ 200025 h 200025"/>
                <a:gd name="connsiteX88" fmla="*/ 73819 w 200025"/>
                <a:gd name="connsiteY88" fmla="*/ 200025 h 200025"/>
                <a:gd name="connsiteX89" fmla="*/ 66675 w 200025"/>
                <a:gd name="connsiteY89" fmla="*/ 192881 h 200025"/>
                <a:gd name="connsiteX90" fmla="*/ 73819 w 200025"/>
                <a:gd name="connsiteY90" fmla="*/ 185738 h 200025"/>
                <a:gd name="connsiteX91" fmla="*/ 97631 w 200025"/>
                <a:gd name="connsiteY91" fmla="*/ 185738 h 200025"/>
                <a:gd name="connsiteX92" fmla="*/ 104775 w 200025"/>
                <a:gd name="connsiteY92" fmla="*/ 192881 h 200025"/>
                <a:gd name="connsiteX93" fmla="*/ 30956 w 200025"/>
                <a:gd name="connsiteY93" fmla="*/ 28575 h 200025"/>
                <a:gd name="connsiteX94" fmla="*/ 38100 w 200025"/>
                <a:gd name="connsiteY94" fmla="*/ 35719 h 200025"/>
                <a:gd name="connsiteX95" fmla="*/ 30956 w 200025"/>
                <a:gd name="connsiteY95" fmla="*/ 42863 h 200025"/>
                <a:gd name="connsiteX96" fmla="*/ 26194 w 200025"/>
                <a:gd name="connsiteY96" fmla="*/ 42863 h 200025"/>
                <a:gd name="connsiteX97" fmla="*/ 14288 w 200025"/>
                <a:gd name="connsiteY97" fmla="*/ 54769 h 200025"/>
                <a:gd name="connsiteX98" fmla="*/ 14288 w 200025"/>
                <a:gd name="connsiteY98" fmla="*/ 59531 h 200025"/>
                <a:gd name="connsiteX99" fmla="*/ 7144 w 200025"/>
                <a:gd name="connsiteY99" fmla="*/ 66675 h 200025"/>
                <a:gd name="connsiteX100" fmla="*/ 0 w 200025"/>
                <a:gd name="connsiteY100" fmla="*/ 59531 h 200025"/>
                <a:gd name="connsiteX101" fmla="*/ 0 w 200025"/>
                <a:gd name="connsiteY101" fmla="*/ 54769 h 200025"/>
                <a:gd name="connsiteX102" fmla="*/ 26194 w 200025"/>
                <a:gd name="connsiteY102" fmla="*/ 28575 h 200025"/>
                <a:gd name="connsiteX103" fmla="*/ 30956 w 200025"/>
                <a:gd name="connsiteY103" fmla="*/ 28575 h 200025"/>
                <a:gd name="connsiteX104" fmla="*/ 30956 w 200025"/>
                <a:gd name="connsiteY104" fmla="*/ 200025 h 200025"/>
                <a:gd name="connsiteX105" fmla="*/ 38100 w 200025"/>
                <a:gd name="connsiteY105" fmla="*/ 192881 h 200025"/>
                <a:gd name="connsiteX106" fmla="*/ 30956 w 200025"/>
                <a:gd name="connsiteY106" fmla="*/ 185738 h 200025"/>
                <a:gd name="connsiteX107" fmla="*/ 26194 w 200025"/>
                <a:gd name="connsiteY107" fmla="*/ 185738 h 200025"/>
                <a:gd name="connsiteX108" fmla="*/ 14288 w 200025"/>
                <a:gd name="connsiteY108" fmla="*/ 173831 h 200025"/>
                <a:gd name="connsiteX109" fmla="*/ 14288 w 200025"/>
                <a:gd name="connsiteY109" fmla="*/ 169069 h 200025"/>
                <a:gd name="connsiteX110" fmla="*/ 7144 w 200025"/>
                <a:gd name="connsiteY110" fmla="*/ 161925 h 200025"/>
                <a:gd name="connsiteX111" fmla="*/ 0 w 200025"/>
                <a:gd name="connsiteY111" fmla="*/ 169069 h 200025"/>
                <a:gd name="connsiteX112" fmla="*/ 0 w 200025"/>
                <a:gd name="connsiteY112" fmla="*/ 173831 h 200025"/>
                <a:gd name="connsiteX113" fmla="*/ 26194 w 200025"/>
                <a:gd name="connsiteY113" fmla="*/ 200025 h 200025"/>
                <a:gd name="connsiteX114" fmla="*/ 30956 w 200025"/>
                <a:gd name="connsiteY114" fmla="*/ 200025 h 200025"/>
                <a:gd name="connsiteX115" fmla="*/ 133350 w 200025"/>
                <a:gd name="connsiteY115" fmla="*/ 192881 h 200025"/>
                <a:gd name="connsiteX116" fmla="*/ 140494 w 200025"/>
                <a:gd name="connsiteY116" fmla="*/ 200025 h 200025"/>
                <a:gd name="connsiteX117" fmla="*/ 145256 w 200025"/>
                <a:gd name="connsiteY117" fmla="*/ 200025 h 200025"/>
                <a:gd name="connsiteX118" fmla="*/ 171450 w 200025"/>
                <a:gd name="connsiteY118" fmla="*/ 173831 h 200025"/>
                <a:gd name="connsiteX119" fmla="*/ 171450 w 200025"/>
                <a:gd name="connsiteY119" fmla="*/ 169069 h 200025"/>
                <a:gd name="connsiteX120" fmla="*/ 164306 w 200025"/>
                <a:gd name="connsiteY120" fmla="*/ 161925 h 200025"/>
                <a:gd name="connsiteX121" fmla="*/ 157163 w 200025"/>
                <a:gd name="connsiteY121" fmla="*/ 169069 h 200025"/>
                <a:gd name="connsiteX122" fmla="*/ 157163 w 200025"/>
                <a:gd name="connsiteY122" fmla="*/ 173831 h 200025"/>
                <a:gd name="connsiteX123" fmla="*/ 145256 w 200025"/>
                <a:gd name="connsiteY123" fmla="*/ 185738 h 200025"/>
                <a:gd name="connsiteX124" fmla="*/ 140494 w 200025"/>
                <a:gd name="connsiteY124" fmla="*/ 185738 h 200025"/>
                <a:gd name="connsiteX125" fmla="*/ 133350 w 200025"/>
                <a:gd name="connsiteY125" fmla="*/ 1928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00025" h="200025">
                  <a:moveTo>
                    <a:pt x="124666" y="61077"/>
                  </a:moveTo>
                  <a:cubicBezTo>
                    <a:pt x="123977" y="60187"/>
                    <a:pt x="123232" y="59339"/>
                    <a:pt x="122433" y="58538"/>
                  </a:cubicBezTo>
                  <a:cubicBezTo>
                    <a:pt x="119460" y="55555"/>
                    <a:pt x="115830" y="53308"/>
                    <a:pt x="111833" y="51976"/>
                  </a:cubicBezTo>
                  <a:lnTo>
                    <a:pt x="98709" y="47714"/>
                  </a:lnTo>
                  <a:cubicBezTo>
                    <a:pt x="97698" y="47358"/>
                    <a:pt x="96822" y="46697"/>
                    <a:pt x="96203" y="45822"/>
                  </a:cubicBezTo>
                  <a:cubicBezTo>
                    <a:pt x="95582" y="44947"/>
                    <a:pt x="95250" y="43901"/>
                    <a:pt x="95250" y="42830"/>
                  </a:cubicBezTo>
                  <a:cubicBezTo>
                    <a:pt x="95250" y="41758"/>
                    <a:pt x="95582" y="40713"/>
                    <a:pt x="96203" y="39838"/>
                  </a:cubicBezTo>
                  <a:cubicBezTo>
                    <a:pt x="96822" y="38963"/>
                    <a:pt x="97698" y="38302"/>
                    <a:pt x="98709" y="37945"/>
                  </a:cubicBezTo>
                  <a:lnTo>
                    <a:pt x="111833" y="33683"/>
                  </a:lnTo>
                  <a:cubicBezTo>
                    <a:pt x="115774" y="32323"/>
                    <a:pt x="119347" y="30071"/>
                    <a:pt x="122272" y="27102"/>
                  </a:cubicBezTo>
                  <a:cubicBezTo>
                    <a:pt x="125118" y="24215"/>
                    <a:pt x="127276" y="20726"/>
                    <a:pt x="128588" y="16895"/>
                  </a:cubicBezTo>
                  <a:lnTo>
                    <a:pt x="128696" y="16570"/>
                  </a:lnTo>
                  <a:lnTo>
                    <a:pt x="132961" y="3457"/>
                  </a:lnTo>
                  <a:cubicBezTo>
                    <a:pt x="133319" y="2446"/>
                    <a:pt x="133981" y="1571"/>
                    <a:pt x="134856" y="952"/>
                  </a:cubicBezTo>
                  <a:cubicBezTo>
                    <a:pt x="135731" y="332"/>
                    <a:pt x="136777" y="0"/>
                    <a:pt x="137850" y="0"/>
                  </a:cubicBezTo>
                  <a:cubicBezTo>
                    <a:pt x="138923" y="0"/>
                    <a:pt x="139969" y="332"/>
                    <a:pt x="140844" y="952"/>
                  </a:cubicBezTo>
                  <a:cubicBezTo>
                    <a:pt x="141720" y="1571"/>
                    <a:pt x="142382" y="2446"/>
                    <a:pt x="142739" y="3457"/>
                  </a:cubicBezTo>
                  <a:lnTo>
                    <a:pt x="147004" y="16570"/>
                  </a:lnTo>
                  <a:cubicBezTo>
                    <a:pt x="148330" y="20557"/>
                    <a:pt x="150568" y="24180"/>
                    <a:pt x="153541" y="27150"/>
                  </a:cubicBezTo>
                  <a:cubicBezTo>
                    <a:pt x="156515" y="30121"/>
                    <a:pt x="160140" y="32358"/>
                    <a:pt x="164130" y="33683"/>
                  </a:cubicBezTo>
                  <a:lnTo>
                    <a:pt x="177254" y="37945"/>
                  </a:lnTo>
                  <a:lnTo>
                    <a:pt x="177516" y="38011"/>
                  </a:lnTo>
                  <a:cubicBezTo>
                    <a:pt x="178527" y="38367"/>
                    <a:pt x="179403" y="39028"/>
                    <a:pt x="180023" y="39903"/>
                  </a:cubicBezTo>
                  <a:cubicBezTo>
                    <a:pt x="180643" y="40778"/>
                    <a:pt x="180975" y="41824"/>
                    <a:pt x="180975" y="42895"/>
                  </a:cubicBezTo>
                  <a:cubicBezTo>
                    <a:pt x="180975" y="43967"/>
                    <a:pt x="180643" y="45012"/>
                    <a:pt x="180023" y="45887"/>
                  </a:cubicBezTo>
                  <a:cubicBezTo>
                    <a:pt x="179403" y="46762"/>
                    <a:pt x="178527" y="47423"/>
                    <a:pt x="177516" y="47780"/>
                  </a:cubicBezTo>
                  <a:lnTo>
                    <a:pt x="164392" y="52042"/>
                  </a:lnTo>
                  <a:cubicBezTo>
                    <a:pt x="160403" y="53367"/>
                    <a:pt x="156777" y="55604"/>
                    <a:pt x="153804" y="58575"/>
                  </a:cubicBezTo>
                  <a:cubicBezTo>
                    <a:pt x="150831" y="61546"/>
                    <a:pt x="148593" y="65168"/>
                    <a:pt x="147266" y="69155"/>
                  </a:cubicBezTo>
                  <a:lnTo>
                    <a:pt x="143001" y="82268"/>
                  </a:lnTo>
                  <a:cubicBezTo>
                    <a:pt x="142963" y="82377"/>
                    <a:pt x="142921" y="82485"/>
                    <a:pt x="142875" y="82591"/>
                  </a:cubicBezTo>
                  <a:cubicBezTo>
                    <a:pt x="142499" y="83465"/>
                    <a:pt x="141888" y="84221"/>
                    <a:pt x="141107" y="84773"/>
                  </a:cubicBezTo>
                  <a:cubicBezTo>
                    <a:pt x="140231" y="85393"/>
                    <a:pt x="139185" y="85725"/>
                    <a:pt x="138113" y="85725"/>
                  </a:cubicBezTo>
                  <a:cubicBezTo>
                    <a:pt x="137040" y="85725"/>
                    <a:pt x="135994" y="85393"/>
                    <a:pt x="135118" y="84773"/>
                  </a:cubicBezTo>
                  <a:cubicBezTo>
                    <a:pt x="134243" y="84154"/>
                    <a:pt x="133581" y="83279"/>
                    <a:pt x="133224" y="82268"/>
                  </a:cubicBezTo>
                  <a:lnTo>
                    <a:pt x="128959" y="69155"/>
                  </a:lnTo>
                  <a:cubicBezTo>
                    <a:pt x="127995" y="66230"/>
                    <a:pt x="126541" y="63500"/>
                    <a:pt x="124666" y="61077"/>
                  </a:cubicBezTo>
                  <a:close/>
                  <a:moveTo>
                    <a:pt x="197957" y="97281"/>
                  </a:moveTo>
                  <a:lnTo>
                    <a:pt x="190667" y="94913"/>
                  </a:lnTo>
                  <a:cubicBezTo>
                    <a:pt x="188450" y="94177"/>
                    <a:pt x="186436" y="92934"/>
                    <a:pt x="184784" y="91283"/>
                  </a:cubicBezTo>
                  <a:cubicBezTo>
                    <a:pt x="183132" y="89633"/>
                    <a:pt x="181888" y="87620"/>
                    <a:pt x="181152" y="85406"/>
                  </a:cubicBezTo>
                  <a:lnTo>
                    <a:pt x="178782" y="78120"/>
                  </a:lnTo>
                  <a:cubicBezTo>
                    <a:pt x="178584" y="77559"/>
                    <a:pt x="178217" y="77073"/>
                    <a:pt x="177730" y="76729"/>
                  </a:cubicBezTo>
                  <a:cubicBezTo>
                    <a:pt x="177244" y="76385"/>
                    <a:pt x="176663" y="76200"/>
                    <a:pt x="176067" y="76200"/>
                  </a:cubicBezTo>
                  <a:cubicBezTo>
                    <a:pt x="175471" y="76200"/>
                    <a:pt x="174889" y="76385"/>
                    <a:pt x="174403" y="76729"/>
                  </a:cubicBezTo>
                  <a:cubicBezTo>
                    <a:pt x="173917" y="77073"/>
                    <a:pt x="173549" y="77559"/>
                    <a:pt x="173351" y="78120"/>
                  </a:cubicBezTo>
                  <a:lnTo>
                    <a:pt x="170981" y="85406"/>
                  </a:lnTo>
                  <a:cubicBezTo>
                    <a:pt x="170259" y="87605"/>
                    <a:pt x="169037" y="89607"/>
                    <a:pt x="167412" y="91257"/>
                  </a:cubicBezTo>
                  <a:cubicBezTo>
                    <a:pt x="165787" y="92906"/>
                    <a:pt x="163802" y="94157"/>
                    <a:pt x="161613" y="94913"/>
                  </a:cubicBezTo>
                  <a:lnTo>
                    <a:pt x="154322" y="97281"/>
                  </a:lnTo>
                  <a:cubicBezTo>
                    <a:pt x="153760" y="97479"/>
                    <a:pt x="153273" y="97846"/>
                    <a:pt x="152929" y="98332"/>
                  </a:cubicBezTo>
                  <a:cubicBezTo>
                    <a:pt x="152585" y="98818"/>
                    <a:pt x="152400" y="99399"/>
                    <a:pt x="152400" y="99994"/>
                  </a:cubicBezTo>
                  <a:cubicBezTo>
                    <a:pt x="152400" y="100590"/>
                    <a:pt x="152585" y="101171"/>
                    <a:pt x="152929" y="101657"/>
                  </a:cubicBezTo>
                  <a:cubicBezTo>
                    <a:pt x="153273" y="102142"/>
                    <a:pt x="153760" y="102510"/>
                    <a:pt x="154322" y="102708"/>
                  </a:cubicBezTo>
                  <a:lnTo>
                    <a:pt x="161613" y="105076"/>
                  </a:lnTo>
                  <a:cubicBezTo>
                    <a:pt x="163833" y="105816"/>
                    <a:pt x="165849" y="107064"/>
                    <a:pt x="167502" y="108721"/>
                  </a:cubicBezTo>
                  <a:cubicBezTo>
                    <a:pt x="169154" y="110378"/>
                    <a:pt x="170396" y="112398"/>
                    <a:pt x="171127" y="114619"/>
                  </a:cubicBezTo>
                  <a:lnTo>
                    <a:pt x="173497" y="121905"/>
                  </a:lnTo>
                  <a:cubicBezTo>
                    <a:pt x="173695" y="122466"/>
                    <a:pt x="174063" y="122953"/>
                    <a:pt x="174549" y="123296"/>
                  </a:cubicBezTo>
                  <a:cubicBezTo>
                    <a:pt x="175035" y="123640"/>
                    <a:pt x="175616" y="123825"/>
                    <a:pt x="176213" y="123825"/>
                  </a:cubicBezTo>
                  <a:cubicBezTo>
                    <a:pt x="176809" y="123825"/>
                    <a:pt x="177390" y="123640"/>
                    <a:pt x="177876" y="123296"/>
                  </a:cubicBezTo>
                  <a:cubicBezTo>
                    <a:pt x="178362" y="122953"/>
                    <a:pt x="178730" y="122466"/>
                    <a:pt x="178928" y="121905"/>
                  </a:cubicBezTo>
                  <a:lnTo>
                    <a:pt x="181298" y="114619"/>
                  </a:lnTo>
                  <a:cubicBezTo>
                    <a:pt x="182035" y="112405"/>
                    <a:pt x="183278" y="110392"/>
                    <a:pt x="184930" y="108741"/>
                  </a:cubicBezTo>
                  <a:cubicBezTo>
                    <a:pt x="186581" y="107091"/>
                    <a:pt x="188596" y="105848"/>
                    <a:pt x="190812" y="105112"/>
                  </a:cubicBezTo>
                  <a:lnTo>
                    <a:pt x="198103" y="102744"/>
                  </a:lnTo>
                  <a:cubicBezTo>
                    <a:pt x="198665" y="102546"/>
                    <a:pt x="199152" y="102179"/>
                    <a:pt x="199496" y="101693"/>
                  </a:cubicBezTo>
                  <a:cubicBezTo>
                    <a:pt x="199840" y="101207"/>
                    <a:pt x="200025" y="100626"/>
                    <a:pt x="200025" y="100031"/>
                  </a:cubicBezTo>
                  <a:cubicBezTo>
                    <a:pt x="200025" y="99435"/>
                    <a:pt x="199840" y="98854"/>
                    <a:pt x="199496" y="98368"/>
                  </a:cubicBezTo>
                  <a:cubicBezTo>
                    <a:pt x="199152" y="97883"/>
                    <a:pt x="198665" y="97515"/>
                    <a:pt x="198103" y="97317"/>
                  </a:cubicBezTo>
                  <a:lnTo>
                    <a:pt x="197957" y="97281"/>
                  </a:lnTo>
                  <a:close/>
                  <a:moveTo>
                    <a:pt x="88392" y="33995"/>
                  </a:moveTo>
                  <a:cubicBezTo>
                    <a:pt x="90241" y="31507"/>
                    <a:pt x="92783" y="29621"/>
                    <a:pt x="95701" y="28575"/>
                  </a:cubicBezTo>
                  <a:lnTo>
                    <a:pt x="73819" y="28575"/>
                  </a:lnTo>
                  <a:cubicBezTo>
                    <a:pt x="69874" y="28575"/>
                    <a:pt x="66675" y="31773"/>
                    <a:pt x="66675" y="35719"/>
                  </a:cubicBezTo>
                  <a:cubicBezTo>
                    <a:pt x="66675" y="39664"/>
                    <a:pt x="69874" y="42863"/>
                    <a:pt x="73819" y="42863"/>
                  </a:cubicBezTo>
                  <a:lnTo>
                    <a:pt x="85729" y="42863"/>
                  </a:lnTo>
                  <a:cubicBezTo>
                    <a:pt x="85727" y="42764"/>
                    <a:pt x="85725" y="42666"/>
                    <a:pt x="85725" y="42568"/>
                  </a:cubicBezTo>
                  <a:cubicBezTo>
                    <a:pt x="85733" y="39507"/>
                    <a:pt x="86662" y="36520"/>
                    <a:pt x="88392" y="33995"/>
                  </a:cubicBezTo>
                  <a:close/>
                  <a:moveTo>
                    <a:pt x="7144" y="95250"/>
                  </a:moveTo>
                  <a:cubicBezTo>
                    <a:pt x="11089" y="95250"/>
                    <a:pt x="14288" y="98449"/>
                    <a:pt x="14288" y="102394"/>
                  </a:cubicBezTo>
                  <a:lnTo>
                    <a:pt x="14288" y="126206"/>
                  </a:lnTo>
                  <a:cubicBezTo>
                    <a:pt x="14288" y="130152"/>
                    <a:pt x="11089" y="133350"/>
                    <a:pt x="7144" y="133350"/>
                  </a:cubicBezTo>
                  <a:cubicBezTo>
                    <a:pt x="3198" y="133350"/>
                    <a:pt x="0" y="130152"/>
                    <a:pt x="0" y="126206"/>
                  </a:cubicBezTo>
                  <a:lnTo>
                    <a:pt x="0" y="102394"/>
                  </a:lnTo>
                  <a:cubicBezTo>
                    <a:pt x="0" y="98449"/>
                    <a:pt x="3198" y="95250"/>
                    <a:pt x="7144" y="95250"/>
                  </a:cubicBezTo>
                  <a:close/>
                  <a:moveTo>
                    <a:pt x="104775" y="192881"/>
                  </a:moveTo>
                  <a:cubicBezTo>
                    <a:pt x="104775" y="196827"/>
                    <a:pt x="101577" y="200025"/>
                    <a:pt x="97631" y="200025"/>
                  </a:cubicBezTo>
                  <a:lnTo>
                    <a:pt x="73819" y="200025"/>
                  </a:lnTo>
                  <a:cubicBezTo>
                    <a:pt x="69874" y="200025"/>
                    <a:pt x="66675" y="196827"/>
                    <a:pt x="66675" y="192881"/>
                  </a:cubicBezTo>
                  <a:cubicBezTo>
                    <a:pt x="66675" y="188936"/>
                    <a:pt x="69874" y="185738"/>
                    <a:pt x="73819" y="185738"/>
                  </a:cubicBezTo>
                  <a:lnTo>
                    <a:pt x="97631" y="185738"/>
                  </a:lnTo>
                  <a:cubicBezTo>
                    <a:pt x="101577" y="185738"/>
                    <a:pt x="104775" y="188936"/>
                    <a:pt x="104775" y="192881"/>
                  </a:cubicBezTo>
                  <a:close/>
                  <a:moveTo>
                    <a:pt x="30956" y="28575"/>
                  </a:moveTo>
                  <a:cubicBezTo>
                    <a:pt x="34902" y="28575"/>
                    <a:pt x="38100" y="31773"/>
                    <a:pt x="38100" y="35719"/>
                  </a:cubicBezTo>
                  <a:cubicBezTo>
                    <a:pt x="38100" y="39664"/>
                    <a:pt x="34902" y="42863"/>
                    <a:pt x="30956" y="42863"/>
                  </a:cubicBezTo>
                  <a:lnTo>
                    <a:pt x="26194" y="42863"/>
                  </a:lnTo>
                  <a:cubicBezTo>
                    <a:pt x="19618" y="42863"/>
                    <a:pt x="14288" y="48193"/>
                    <a:pt x="14288" y="54769"/>
                  </a:cubicBezTo>
                  <a:lnTo>
                    <a:pt x="14288" y="59531"/>
                  </a:lnTo>
                  <a:cubicBezTo>
                    <a:pt x="14288" y="63477"/>
                    <a:pt x="11089" y="66675"/>
                    <a:pt x="7144" y="66675"/>
                  </a:cubicBezTo>
                  <a:cubicBezTo>
                    <a:pt x="3198" y="66675"/>
                    <a:pt x="0" y="63477"/>
                    <a:pt x="0" y="59531"/>
                  </a:cubicBezTo>
                  <a:lnTo>
                    <a:pt x="0" y="54769"/>
                  </a:lnTo>
                  <a:cubicBezTo>
                    <a:pt x="0" y="40302"/>
                    <a:pt x="11727" y="28575"/>
                    <a:pt x="26194" y="28575"/>
                  </a:cubicBezTo>
                  <a:lnTo>
                    <a:pt x="30956" y="28575"/>
                  </a:lnTo>
                  <a:close/>
                  <a:moveTo>
                    <a:pt x="30956" y="200025"/>
                  </a:moveTo>
                  <a:cubicBezTo>
                    <a:pt x="34902" y="200025"/>
                    <a:pt x="38100" y="196827"/>
                    <a:pt x="38100" y="192881"/>
                  </a:cubicBezTo>
                  <a:cubicBezTo>
                    <a:pt x="38100" y="188936"/>
                    <a:pt x="34902" y="185738"/>
                    <a:pt x="30956" y="185738"/>
                  </a:cubicBezTo>
                  <a:lnTo>
                    <a:pt x="26194" y="185738"/>
                  </a:lnTo>
                  <a:cubicBezTo>
                    <a:pt x="19618" y="185738"/>
                    <a:pt x="14288" y="180407"/>
                    <a:pt x="14288" y="173831"/>
                  </a:cubicBezTo>
                  <a:lnTo>
                    <a:pt x="14288" y="169069"/>
                  </a:lnTo>
                  <a:cubicBezTo>
                    <a:pt x="14288" y="165124"/>
                    <a:pt x="11089" y="161925"/>
                    <a:pt x="7144" y="161925"/>
                  </a:cubicBezTo>
                  <a:cubicBezTo>
                    <a:pt x="3198" y="161925"/>
                    <a:pt x="0" y="165124"/>
                    <a:pt x="0" y="169069"/>
                  </a:cubicBezTo>
                  <a:lnTo>
                    <a:pt x="0" y="173831"/>
                  </a:lnTo>
                  <a:cubicBezTo>
                    <a:pt x="0" y="188298"/>
                    <a:pt x="11727" y="200025"/>
                    <a:pt x="26194" y="200025"/>
                  </a:cubicBezTo>
                  <a:lnTo>
                    <a:pt x="30956" y="200025"/>
                  </a:lnTo>
                  <a:close/>
                  <a:moveTo>
                    <a:pt x="133350" y="192881"/>
                  </a:moveTo>
                  <a:cubicBezTo>
                    <a:pt x="133350" y="196827"/>
                    <a:pt x="136549" y="200025"/>
                    <a:pt x="140494" y="200025"/>
                  </a:cubicBezTo>
                  <a:lnTo>
                    <a:pt x="145256" y="200025"/>
                  </a:lnTo>
                  <a:cubicBezTo>
                    <a:pt x="159723" y="200025"/>
                    <a:pt x="171450" y="188298"/>
                    <a:pt x="171450" y="173831"/>
                  </a:cubicBezTo>
                  <a:lnTo>
                    <a:pt x="171450" y="169069"/>
                  </a:lnTo>
                  <a:cubicBezTo>
                    <a:pt x="171450" y="165124"/>
                    <a:pt x="168252" y="161925"/>
                    <a:pt x="164306" y="161925"/>
                  </a:cubicBezTo>
                  <a:cubicBezTo>
                    <a:pt x="160361" y="161925"/>
                    <a:pt x="157163" y="165124"/>
                    <a:pt x="157163" y="169069"/>
                  </a:cubicBezTo>
                  <a:lnTo>
                    <a:pt x="157163" y="173831"/>
                  </a:lnTo>
                  <a:cubicBezTo>
                    <a:pt x="157163" y="180407"/>
                    <a:pt x="151832" y="185738"/>
                    <a:pt x="145256" y="185738"/>
                  </a:cubicBezTo>
                  <a:lnTo>
                    <a:pt x="140494" y="185738"/>
                  </a:lnTo>
                  <a:cubicBezTo>
                    <a:pt x="136549" y="185738"/>
                    <a:pt x="133350" y="188936"/>
                    <a:pt x="133350" y="1928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74507" tIns="37253" rIns="74507" bIns="3725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50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3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4F41DA-455B-7FBC-D339-7B2700295A31}"/>
              </a:ext>
            </a:extLst>
          </p:cNvPr>
          <p:cNvGrpSpPr/>
          <p:nvPr/>
        </p:nvGrpSpPr>
        <p:grpSpPr>
          <a:xfrm>
            <a:off x="8142895" y="3830645"/>
            <a:ext cx="2572371" cy="1959436"/>
            <a:chOff x="8142895" y="3526428"/>
            <a:chExt cx="2572371" cy="195943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0DF4D-EBA0-AF91-0AD2-DA12166F6FC7}"/>
                </a:ext>
              </a:extLst>
            </p:cNvPr>
            <p:cNvSpPr/>
            <p:nvPr/>
          </p:nvSpPr>
          <p:spPr bwMode="auto">
            <a:xfrm>
              <a:off x="8528595" y="4094930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business knowledge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C87690-098A-38C0-C172-C1BC2CE40BCD}"/>
                </a:ext>
              </a:extLst>
            </p:cNvPr>
            <p:cNvSpPr/>
            <p:nvPr/>
          </p:nvSpPr>
          <p:spPr bwMode="auto">
            <a:xfrm>
              <a:off x="8528595" y="448363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apps 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967F51-9C35-5797-9DC7-7350AC48CB86}"/>
                </a:ext>
              </a:extLst>
            </p:cNvPr>
            <p:cNvSpPr/>
            <p:nvPr/>
          </p:nvSpPr>
          <p:spPr bwMode="auto">
            <a:xfrm>
              <a:off x="8528595" y="486280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workflows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0F36B5-C1E6-8694-03F1-C7493309FD18}"/>
                </a:ext>
              </a:extLst>
            </p:cNvPr>
            <p:cNvSpPr/>
            <p:nvPr/>
          </p:nvSpPr>
          <p:spPr bwMode="auto">
            <a:xfrm>
              <a:off x="8528595" y="5254679"/>
              <a:ext cx="2186671" cy="2308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259041" rtl="0" eaLnBrk="1" fontAlgn="base" latinLnBrk="0" hangingPunct="1">
                <a:lnSpc>
                  <a:spcPct val="100000"/>
                </a:lnSpc>
                <a:spcBef>
                  <a:spcPts val="833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Sans Display Semibold"/>
                </a:rPr>
                <a:t>Your automation</a:t>
              </a:r>
              <a:endParaRPr lang="en-US" sz="1500" b="1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Sans Display Semibold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2A06E55-62C9-CF0C-8199-F63C9E5FD2D0}"/>
                </a:ext>
              </a:extLst>
            </p:cNvPr>
            <p:cNvSpPr txBox="1"/>
            <p:nvPr/>
          </p:nvSpPr>
          <p:spPr>
            <a:xfrm>
              <a:off x="8142895" y="3526428"/>
              <a:ext cx="171450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0" i="0" u="none" strike="noStrike" kern="0" cap="none" spc="0" normalizeH="0" baseline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170C3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Your copilots</a:t>
              </a:r>
              <a:endParaRPr lang="en-US" sz="2000" b="0" i="0" u="none" strike="noStrike" kern="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sp>
          <p:nvSpPr>
            <p:cNvPr id="15" name="Graphic 14">
              <a:extLst>
                <a:ext uri="{FF2B5EF4-FFF2-40B4-BE49-F238E27FC236}">
                  <a16:creationId xmlns:a16="http://schemas.microsoft.com/office/drawing/2014/main" id="{F6452BBD-617D-BBC5-F41C-4D50AF86D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4491929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6" name="Graphic 14">
              <a:extLst>
                <a:ext uri="{FF2B5EF4-FFF2-40B4-BE49-F238E27FC236}">
                  <a16:creationId xmlns:a16="http://schemas.microsoft.com/office/drawing/2014/main" id="{581423A1-5960-C50E-32CA-680DE91B1B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4884321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7" name="Graphic 14">
              <a:extLst>
                <a:ext uri="{FF2B5EF4-FFF2-40B4-BE49-F238E27FC236}">
                  <a16:creationId xmlns:a16="http://schemas.microsoft.com/office/drawing/2014/main" id="{3F92C1AE-FF55-CC27-45B9-0280E8924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53880" y="5276713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Graphic 14">
              <a:extLst>
                <a:ext uri="{FF2B5EF4-FFF2-40B4-BE49-F238E27FC236}">
                  <a16:creationId xmlns:a16="http://schemas.microsoft.com/office/drawing/2014/main" id="{D799D7B3-E432-2728-CBF9-6A43B63F8E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9725" y="4104930"/>
              <a:ext cx="209151" cy="209151"/>
            </a:xfrm>
            <a:custGeom>
              <a:avLst/>
              <a:gdLst>
                <a:gd name="connsiteX0" fmla="*/ 543144 w 1086288"/>
                <a:gd name="connsiteY0" fmla="*/ 0 h 1086288"/>
                <a:gd name="connsiteX1" fmla="*/ 1086288 w 1086288"/>
                <a:gd name="connsiteY1" fmla="*/ 543144 h 1086288"/>
                <a:gd name="connsiteX2" fmla="*/ 543144 w 1086288"/>
                <a:gd name="connsiteY2" fmla="*/ 1086288 h 1086288"/>
                <a:gd name="connsiteX3" fmla="*/ 0 w 1086288"/>
                <a:gd name="connsiteY3" fmla="*/ 543144 h 1086288"/>
                <a:gd name="connsiteX4" fmla="*/ 543144 w 1086288"/>
                <a:gd name="connsiteY4" fmla="*/ 0 h 1086288"/>
                <a:gd name="connsiteX5" fmla="*/ 718020 w 1086288"/>
                <a:gd name="connsiteY5" fmla="*/ 378554 h 1086288"/>
                <a:gd name="connsiteX6" fmla="*/ 475251 w 1086288"/>
                <a:gd name="connsiteY6" fmla="*/ 621319 h 1086288"/>
                <a:gd name="connsiteX7" fmla="*/ 368270 w 1086288"/>
                <a:gd name="connsiteY7" fmla="*/ 514341 h 1086288"/>
                <a:gd name="connsiteX8" fmla="*/ 310661 w 1086288"/>
                <a:gd name="connsiteY8" fmla="*/ 514341 h 1086288"/>
                <a:gd name="connsiteX9" fmla="*/ 310661 w 1086288"/>
                <a:gd name="connsiteY9" fmla="*/ 571947 h 1086288"/>
                <a:gd name="connsiteX10" fmla="*/ 446448 w 1086288"/>
                <a:gd name="connsiteY10" fmla="*/ 707733 h 1086288"/>
                <a:gd name="connsiteX11" fmla="*/ 504054 w 1086288"/>
                <a:gd name="connsiteY11" fmla="*/ 707733 h 1086288"/>
                <a:gd name="connsiteX12" fmla="*/ 775626 w 1086288"/>
                <a:gd name="connsiteY12" fmla="*/ 436161 h 1086288"/>
                <a:gd name="connsiteX13" fmla="*/ 775626 w 1086288"/>
                <a:gd name="connsiteY13" fmla="*/ 378554 h 1086288"/>
                <a:gd name="connsiteX14" fmla="*/ 718020 w 1086288"/>
                <a:gd name="connsiteY14" fmla="*/ 378554 h 10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6288" h="1086288">
                  <a:moveTo>
                    <a:pt x="543144" y="0"/>
                  </a:moveTo>
                  <a:cubicBezTo>
                    <a:pt x="843112" y="0"/>
                    <a:pt x="1086288" y="243174"/>
                    <a:pt x="1086288" y="543144"/>
                  </a:cubicBezTo>
                  <a:cubicBezTo>
                    <a:pt x="1086288" y="843112"/>
                    <a:pt x="843112" y="1086288"/>
                    <a:pt x="543144" y="1086288"/>
                  </a:cubicBezTo>
                  <a:cubicBezTo>
                    <a:pt x="243174" y="1086288"/>
                    <a:pt x="0" y="843112"/>
                    <a:pt x="0" y="543144"/>
                  </a:cubicBezTo>
                  <a:cubicBezTo>
                    <a:pt x="0" y="243174"/>
                    <a:pt x="243174" y="0"/>
                    <a:pt x="543144" y="0"/>
                  </a:cubicBezTo>
                  <a:close/>
                  <a:moveTo>
                    <a:pt x="718020" y="378554"/>
                  </a:moveTo>
                  <a:lnTo>
                    <a:pt x="475251" y="621319"/>
                  </a:lnTo>
                  <a:lnTo>
                    <a:pt x="368270" y="514341"/>
                  </a:lnTo>
                  <a:cubicBezTo>
                    <a:pt x="352362" y="498433"/>
                    <a:pt x="326569" y="498433"/>
                    <a:pt x="310661" y="514341"/>
                  </a:cubicBezTo>
                  <a:cubicBezTo>
                    <a:pt x="294752" y="530250"/>
                    <a:pt x="294752" y="556038"/>
                    <a:pt x="310661" y="571947"/>
                  </a:cubicBezTo>
                  <a:lnTo>
                    <a:pt x="446448" y="707733"/>
                  </a:lnTo>
                  <a:cubicBezTo>
                    <a:pt x="462357" y="723642"/>
                    <a:pt x="488145" y="723642"/>
                    <a:pt x="504054" y="707733"/>
                  </a:cubicBezTo>
                  <a:lnTo>
                    <a:pt x="775626" y="436161"/>
                  </a:lnTo>
                  <a:cubicBezTo>
                    <a:pt x="791535" y="420255"/>
                    <a:pt x="791535" y="394462"/>
                    <a:pt x="775626" y="378554"/>
                  </a:cubicBezTo>
                  <a:cubicBezTo>
                    <a:pt x="759718" y="362645"/>
                    <a:pt x="733929" y="362645"/>
                    <a:pt x="718020" y="378554"/>
                  </a:cubicBezTo>
                  <a:close/>
                </a:path>
              </a:pathLst>
            </a:custGeom>
            <a:gradFill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5984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rgbClr val="170C3F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533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Teams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43A0D7-504F-3172-3279-C9E30EBD679B}"/>
              </a:ext>
            </a:extLst>
          </p:cNvPr>
          <p:cNvSpPr txBox="1"/>
          <p:nvPr/>
        </p:nvSpPr>
        <p:spPr>
          <a:xfrm>
            <a:off x="3084750" y="3315871"/>
            <a:ext cx="4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975652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Teams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43A0D7-504F-3172-3279-C9E30EBD679B}"/>
              </a:ext>
            </a:extLst>
          </p:cNvPr>
          <p:cNvSpPr txBox="1"/>
          <p:nvPr/>
        </p:nvSpPr>
        <p:spPr>
          <a:xfrm>
            <a:off x="3084750" y="3315871"/>
            <a:ext cx="4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C79C8-2E0C-3B7A-489D-FAF4438959EC}"/>
              </a:ext>
            </a:extLst>
          </p:cNvPr>
          <p:cNvSpPr/>
          <p:nvPr/>
        </p:nvSpPr>
        <p:spPr>
          <a:xfrm>
            <a:off x="6527892" y="4478437"/>
            <a:ext cx="5086166" cy="1040579"/>
          </a:xfrm>
          <a:prstGeom prst="roundRect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FFA38B"/>
                </a:solidFill>
                <a:ea typeface="+mn-lt"/>
                <a:cs typeface="+mn-lt"/>
              </a:rPr>
              <a:t>Model:</a:t>
            </a:r>
            <a:endParaRPr lang="en-US">
              <a:ea typeface="+mn-lt"/>
              <a:cs typeface="+mn-lt"/>
            </a:endParaRP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Orchestrators, foundational models, and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1264B-F8F3-E764-EB98-A4635AFD950D}"/>
              </a:ext>
            </a:extLst>
          </p:cNvPr>
          <p:cNvCxnSpPr>
            <a:cxnSpLocks/>
          </p:cNvCxnSpPr>
          <p:nvPr/>
        </p:nvCxnSpPr>
        <p:spPr>
          <a:xfrm flipH="1">
            <a:off x="6294003" y="4998726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006955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Teams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43A0D7-504F-3172-3279-C9E30EBD679B}"/>
              </a:ext>
            </a:extLst>
          </p:cNvPr>
          <p:cNvSpPr txBox="1"/>
          <p:nvPr/>
        </p:nvSpPr>
        <p:spPr>
          <a:xfrm>
            <a:off x="3084750" y="3315871"/>
            <a:ext cx="4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C79C8-2E0C-3B7A-489D-FAF4438959EC}"/>
              </a:ext>
            </a:extLst>
          </p:cNvPr>
          <p:cNvSpPr/>
          <p:nvPr/>
        </p:nvSpPr>
        <p:spPr>
          <a:xfrm>
            <a:off x="6527892" y="4478437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10000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Model: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Orchestrators, foundational models, and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1264B-F8F3-E764-EB98-A4635AFD950D}"/>
              </a:ext>
            </a:extLst>
          </p:cNvPr>
          <p:cNvCxnSpPr>
            <a:cxnSpLocks/>
          </p:cNvCxnSpPr>
          <p:nvPr/>
        </p:nvCxnSpPr>
        <p:spPr>
          <a:xfrm flipH="1">
            <a:off x="6294003" y="4998726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C2FEF7-E12D-C6BD-320B-CAA86B79DAB5}"/>
              </a:ext>
            </a:extLst>
          </p:cNvPr>
          <p:cNvSpPr/>
          <p:nvPr/>
        </p:nvSpPr>
        <p:spPr>
          <a:xfrm>
            <a:off x="6527892" y="2943126"/>
            <a:ext cx="5086166" cy="1342012"/>
          </a:xfrm>
          <a:prstGeom prst="roundRect">
            <a:avLst>
              <a:gd name="adj" fmla="val 11426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Conversational Interface: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Instructions, Actions, Handlers, </a:t>
            </a:r>
            <a:br>
              <a:rPr lang="en-US" sz="1600">
                <a:solidFill>
                  <a:srgbClr val="170C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Triggers, and Intent Detection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4CCC3-EE15-A89C-8953-3B44FAE75F97}"/>
              </a:ext>
            </a:extLst>
          </p:cNvPr>
          <p:cNvCxnSpPr>
            <a:cxnSpLocks/>
          </p:cNvCxnSpPr>
          <p:nvPr/>
        </p:nvCxnSpPr>
        <p:spPr>
          <a:xfrm flipH="1">
            <a:off x="6294003" y="3614131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577362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A49A-B807-D629-B68F-CAAAD081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marL="0" marR="0" lvl="0" indent="0" algn="ctr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Building your copilot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1351C-E495-F9A6-C945-BFB07338A640}"/>
              </a:ext>
            </a:extLst>
          </p:cNvPr>
          <p:cNvGrpSpPr/>
          <p:nvPr/>
        </p:nvGrpSpPr>
        <p:grpSpPr>
          <a:xfrm>
            <a:off x="590152" y="1701396"/>
            <a:ext cx="5466092" cy="3817620"/>
            <a:chOff x="5828702" y="1677509"/>
            <a:chExt cx="5669314" cy="3817620"/>
          </a:xfrm>
        </p:grpSpPr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9812590B-00F9-D2D7-3D43-4CBEE07CB44E}"/>
                </a:ext>
              </a:extLst>
            </p:cNvPr>
            <p:cNvSpPr/>
            <p:nvPr/>
          </p:nvSpPr>
          <p:spPr>
            <a:xfrm>
              <a:off x="5828702" y="1677509"/>
              <a:ext cx="5669314" cy="3817620"/>
            </a:xfrm>
            <a:prstGeom prst="roundRect">
              <a:avLst>
                <a:gd name="adj" fmla="val 4016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106EC-1CEE-1FD5-7B06-C008F442E8BD}"/>
                </a:ext>
              </a:extLst>
            </p:cNvPr>
            <p:cNvGrpSpPr/>
            <p:nvPr/>
          </p:nvGrpSpPr>
          <p:grpSpPr>
            <a:xfrm>
              <a:off x="6040405" y="2919238"/>
              <a:ext cx="5209596" cy="1334162"/>
              <a:chOff x="2994329" y="3735360"/>
              <a:chExt cx="6203342" cy="1334162"/>
            </a:xfrm>
          </p:grpSpPr>
          <p:sp>
            <p:nvSpPr>
              <p:cNvPr id="14" name="Rectangle: Rounded Corners 2">
                <a:extLst>
                  <a:ext uri="{FF2B5EF4-FFF2-40B4-BE49-F238E27FC236}">
                    <a16:creationId xmlns:a16="http://schemas.microsoft.com/office/drawing/2014/main" id="{A7DE6DE6-E8E0-85FE-1B8A-387FAA108999}"/>
                  </a:ext>
                </a:extLst>
              </p:cNvPr>
              <p:cNvSpPr/>
              <p:nvPr/>
            </p:nvSpPr>
            <p:spPr>
              <a:xfrm>
                <a:off x="3244781" y="4006441"/>
                <a:ext cx="2574335" cy="792000"/>
              </a:xfrm>
              <a:prstGeom prst="roundRect">
                <a:avLst>
                  <a:gd name="adj" fmla="val 20156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Teams AI Library</a:t>
                </a:r>
              </a:p>
            </p:txBody>
          </p:sp>
          <p:sp>
            <p:nvSpPr>
              <p:cNvPr id="19" name="Rectangle: Rounded Corners 5">
                <a:extLst>
                  <a:ext uri="{FF2B5EF4-FFF2-40B4-BE49-F238E27FC236}">
                    <a16:creationId xmlns:a16="http://schemas.microsoft.com/office/drawing/2014/main" id="{6DBA0B5B-6801-2D66-08CF-08C65FA6F9D6}"/>
                  </a:ext>
                </a:extLst>
              </p:cNvPr>
              <p:cNvSpPr/>
              <p:nvPr/>
            </p:nvSpPr>
            <p:spPr>
              <a:xfrm>
                <a:off x="6371268" y="4006441"/>
                <a:ext cx="2574335" cy="792000"/>
              </a:xfrm>
              <a:prstGeom prst="roundRect">
                <a:avLst>
                  <a:gd name="adj" fmla="val 18235"/>
                </a:avLst>
              </a:prstGeom>
              <a:gradFill>
                <a:gsLst>
                  <a:gs pos="0">
                    <a:srgbClr val="37928A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Bot Framework</a:t>
                </a:r>
              </a:p>
            </p:txBody>
          </p:sp>
          <p:sp>
            <p:nvSpPr>
              <p:cNvPr id="20" name="Rectangle: Rounded Corners 6">
                <a:extLst>
                  <a:ext uri="{FF2B5EF4-FFF2-40B4-BE49-F238E27FC236}">
                    <a16:creationId xmlns:a16="http://schemas.microsoft.com/office/drawing/2014/main" id="{983EF189-486A-B461-1D83-25DCC417CA90}"/>
                  </a:ext>
                </a:extLst>
              </p:cNvPr>
              <p:cNvSpPr/>
              <p:nvPr/>
            </p:nvSpPr>
            <p:spPr>
              <a:xfrm>
                <a:off x="2994329" y="3735360"/>
                <a:ext cx="6203342" cy="1334162"/>
              </a:xfrm>
              <a:prstGeom prst="roundRect">
                <a:avLst>
                  <a:gd name="adj" fmla="val 13909"/>
                </a:avLst>
              </a:prstGeom>
              <a:noFill/>
              <a:ln w="12700" cap="rnd">
                <a:solidFill>
                  <a:srgbClr val="3A495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1" name="Graphic 20" descr="Add outline">
                <a:extLst>
                  <a:ext uri="{FF2B5EF4-FFF2-40B4-BE49-F238E27FC236}">
                    <a16:creationId xmlns:a16="http://schemas.microsoft.com/office/drawing/2014/main" id="{B8CEA181-5FEA-E9B2-6B58-B6AA28929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008983" y="4300857"/>
                <a:ext cx="172417" cy="172417"/>
              </a:xfrm>
              <a:prstGeom prst="rect">
                <a:avLst/>
              </a:prstGeom>
            </p:spPr>
          </p:pic>
        </p:grpSp>
        <p:sp>
          <p:nvSpPr>
            <p:cNvPr id="7" name="Rectangle: Rounded Corners 9">
              <a:extLst>
                <a:ext uri="{FF2B5EF4-FFF2-40B4-BE49-F238E27FC236}">
                  <a16:creationId xmlns:a16="http://schemas.microsoft.com/office/drawing/2014/main" id="{B23515A3-4BE3-9924-0964-13119131D2F3}"/>
                </a:ext>
              </a:extLst>
            </p:cNvPr>
            <p:cNvSpPr/>
            <p:nvPr/>
          </p:nvSpPr>
          <p:spPr>
            <a:xfrm>
              <a:off x="6039596" y="4513153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80000">
                  <a:srgbClr val="C03BC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LLM</a:t>
              </a:r>
            </a:p>
          </p:txBody>
        </p:sp>
        <p:sp>
          <p:nvSpPr>
            <p:cNvPr id="10" name="Rectangle: Rounded Corners 27">
              <a:extLst>
                <a:ext uri="{FF2B5EF4-FFF2-40B4-BE49-F238E27FC236}">
                  <a16:creationId xmlns:a16="http://schemas.microsoft.com/office/drawing/2014/main" id="{6DFC298B-C098-A85B-7095-E2CF0D08338D}"/>
                </a:ext>
              </a:extLst>
            </p:cNvPr>
            <p:cNvSpPr/>
            <p:nvPr/>
          </p:nvSpPr>
          <p:spPr>
            <a:xfrm>
              <a:off x="6039596" y="1881786"/>
              <a:ext cx="5209597" cy="720000"/>
            </a:xfrm>
            <a:prstGeom prst="roundRect">
              <a:avLst>
                <a:gd name="adj" fmla="val 20477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36800" tIns="18288" rIns="137160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rPr>
                <a:t>Teams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43A0D7-504F-3172-3279-C9E30EBD679B}"/>
              </a:ext>
            </a:extLst>
          </p:cNvPr>
          <p:cNvSpPr txBox="1"/>
          <p:nvPr/>
        </p:nvSpPr>
        <p:spPr>
          <a:xfrm>
            <a:off x="3084750" y="3315871"/>
            <a:ext cx="4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5C79C8-2E0C-3B7A-489D-FAF4438959EC}"/>
              </a:ext>
            </a:extLst>
          </p:cNvPr>
          <p:cNvSpPr/>
          <p:nvPr/>
        </p:nvSpPr>
        <p:spPr>
          <a:xfrm>
            <a:off x="6527892" y="4478437"/>
            <a:ext cx="5086166" cy="1040579"/>
          </a:xfrm>
          <a:prstGeom prst="roundRect">
            <a:avLst>
              <a:gd name="adj" fmla="val 132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360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FFA38B"/>
                    </a:gs>
                    <a:gs pos="100000">
                      <a:srgbClr val="D59ED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Model: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Orchestrators, foundational models, and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61264B-F8F3-E764-EB98-A4635AFD950D}"/>
              </a:ext>
            </a:extLst>
          </p:cNvPr>
          <p:cNvCxnSpPr>
            <a:cxnSpLocks/>
          </p:cNvCxnSpPr>
          <p:nvPr/>
        </p:nvCxnSpPr>
        <p:spPr>
          <a:xfrm flipH="1">
            <a:off x="6294003" y="4998726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C2FEF7-E12D-C6BD-320B-CAA86B79DAB5}"/>
              </a:ext>
            </a:extLst>
          </p:cNvPr>
          <p:cNvSpPr/>
          <p:nvPr/>
        </p:nvSpPr>
        <p:spPr>
          <a:xfrm>
            <a:off x="6527892" y="2943126"/>
            <a:ext cx="5086166" cy="1342012"/>
          </a:xfrm>
          <a:prstGeom prst="roundRect">
            <a:avLst>
              <a:gd name="adj" fmla="val 11426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n w="3175">
                  <a:noFill/>
                </a:ln>
                <a:gradFill flip="none">
                  <a:gsLst>
                    <a:gs pos="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/>
                <a:cs typeface="Segoe UI"/>
              </a:rPr>
              <a:t>Conversational Interface:</a:t>
            </a:r>
          </a:p>
          <a:p>
            <a:pPr defTabSz="932472" fontAlgn="base">
              <a:spcBef>
                <a:spcPts val="600"/>
              </a:spcBef>
              <a:spcAft>
                <a:spcPct val="0"/>
              </a:spcAft>
            </a:pP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Instructions, Actions, Handlers, </a:t>
            </a:r>
            <a:br>
              <a:rPr lang="en-US" sz="1600">
                <a:solidFill>
                  <a:srgbClr val="170C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>
                <a:solidFill>
                  <a:srgbClr val="170C3F"/>
                </a:solidFill>
                <a:latin typeface="Segoe UI"/>
                <a:cs typeface="Segoe UI"/>
              </a:rPr>
              <a:t>Triggers, and Intent Detection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4CCC3-EE15-A89C-8953-3B44FAE75F97}"/>
              </a:ext>
            </a:extLst>
          </p:cNvPr>
          <p:cNvCxnSpPr>
            <a:cxnSpLocks/>
          </p:cNvCxnSpPr>
          <p:nvPr/>
        </p:nvCxnSpPr>
        <p:spPr>
          <a:xfrm flipH="1">
            <a:off x="6294003" y="3614131"/>
            <a:ext cx="230853" cy="0"/>
          </a:xfrm>
          <a:prstGeom prst="line">
            <a:avLst/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1590C4-684F-32FD-4E5A-06C66AD6D0E4}"/>
              </a:ext>
            </a:extLst>
          </p:cNvPr>
          <p:cNvSpPr txBox="1"/>
          <p:nvPr/>
        </p:nvSpPr>
        <p:spPr>
          <a:xfrm>
            <a:off x="584200" y="5819135"/>
            <a:ext cx="54946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Segoe UI Light"/>
                <a:cs typeface="Segoe UI Light"/>
              </a:rPr>
              <a:t>.NET, JS, Python</a:t>
            </a:r>
          </a:p>
        </p:txBody>
      </p:sp>
    </p:spTree>
    <p:extLst>
      <p:ext uri="{BB962C8B-B14F-4D97-AF65-F5344CB8AC3E}">
        <p14:creationId xmlns:p14="http://schemas.microsoft.com/office/powerpoint/2010/main" val="22124264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740</Words>
  <Application>Microsoft Office PowerPoint</Application>
  <PresentationFormat>Widescreen</PresentationFormat>
  <Paragraphs>189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Aptos</vt:lpstr>
      <vt:lpstr>Arial</vt:lpstr>
      <vt:lpstr>Calibri</vt:lpstr>
      <vt:lpstr>Open Sans</vt:lpstr>
      <vt:lpstr>Open Sans ExtraBold</vt:lpstr>
      <vt:lpstr>Segoe Sans Display</vt:lpstr>
      <vt:lpstr>Segoe Sans Display Semibold</vt:lpstr>
      <vt:lpstr>Segoe Sans Text</vt:lpstr>
      <vt:lpstr>Segoe UI</vt:lpstr>
      <vt:lpstr>Segoe UI Light</vt:lpstr>
      <vt:lpstr>Segoe UI Semibold</vt:lpstr>
      <vt:lpstr>Segoe UI Variable Display Semib</vt:lpstr>
      <vt:lpstr>Söhne</vt:lpstr>
      <vt:lpstr>Wingdings</vt:lpstr>
      <vt:lpstr>Azure 2023 Template</vt:lpstr>
      <vt:lpstr>Build your own copilot with Teams AI Library and .NET</vt:lpstr>
      <vt:lpstr>Agenda</vt:lpstr>
      <vt:lpstr>Copilot extensions</vt:lpstr>
      <vt:lpstr>Copilot extensions</vt:lpstr>
      <vt:lpstr>Copilot extensions</vt:lpstr>
      <vt:lpstr>Building your copilot</vt:lpstr>
      <vt:lpstr>Building your copilot</vt:lpstr>
      <vt:lpstr>Building your copilot</vt:lpstr>
      <vt:lpstr>Building your copilot</vt:lpstr>
      <vt:lpstr>Building your copilot</vt:lpstr>
      <vt:lpstr>Before</vt:lpstr>
      <vt:lpstr>With the Teams AI Library</vt:lpstr>
      <vt:lpstr>Conversational and contextual</vt:lpstr>
      <vt:lpstr>Get started in 4 simple steps</vt:lpstr>
      <vt:lpstr>Teams Toolkit for Visual Studio</vt:lpstr>
      <vt:lpstr>DEMO</vt:lpstr>
      <vt:lpstr>Powered by AI Kit</vt:lpstr>
      <vt:lpstr>Building your copilot</vt:lpstr>
      <vt:lpstr>aka.ms/TryTeamsToolkit</vt:lpstr>
      <vt:lpstr>PowerPoint Presentation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revision>1</cp:revision>
  <dcterms:created xsi:type="dcterms:W3CDTF">2024-07-25T02:07:45Z</dcterms:created>
  <dcterms:modified xsi:type="dcterms:W3CDTF">2024-08-07T19:09:16Z</dcterms:modified>
  <cp:category/>
</cp:coreProperties>
</file>